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9144000"/>
  <p:notesSz cx="6858000" cy="9144000"/>
  <p:embeddedFontLst>
    <p:embeddedFont>
      <p:font typeface="Roboto Thin"/>
      <p:regular r:id="rId45"/>
      <p:bold r:id="rId46"/>
      <p:italic r:id="rId47"/>
      <p:boldItalic r:id="rId48"/>
    </p:embeddedFont>
    <p:embeddedFont>
      <p:font typeface="Roboto"/>
      <p:regular r:id="rId49"/>
      <p:bold r:id="rId50"/>
      <p:italic r:id="rId51"/>
      <p:boldItalic r:id="rId52"/>
    </p:embeddedFont>
    <p:embeddedFont>
      <p:font typeface="Roboto Medium"/>
      <p:regular r:id="rId53"/>
      <p:bold r:id="rId54"/>
      <p:italic r:id="rId55"/>
      <p:boldItalic r:id="rId56"/>
    </p:embeddedFont>
    <p:embeddedFont>
      <p:font typeface="Roboto Light"/>
      <p:regular r:id="rId57"/>
      <p:bold r:id="rId58"/>
      <p:italic r:id="rId59"/>
      <p:boldItalic r:id="rId60"/>
    </p:embeddedFont>
    <p:embeddedFont>
      <p:font typeface="Lexend"/>
      <p:regular r:id="rId61"/>
      <p:bold r:id="rId62"/>
    </p:embeddedFont>
    <p:embeddedFont>
      <p:font typeface="Merriweather"/>
      <p:regular r:id="rId63"/>
      <p:bold r:id="rId64"/>
      <p:italic r:id="rId65"/>
      <p:boldItalic r:id="rId66"/>
    </p:embeddedFont>
    <p:embeddedFont>
      <p:font typeface="Space Grotesk"/>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C35AB4-0679-4F63-9E34-EE4C57A285E9}">
  <a:tblStyle styleId="{53C35AB4-0679-4F63-9E34-EE4C57A285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exend-bold.fntdata"/><Relationship Id="rId61" Type="http://schemas.openxmlformats.org/officeDocument/2006/relationships/font" Target="fonts/Lexend-regular.fntdata"/><Relationship Id="rId20" Type="http://schemas.openxmlformats.org/officeDocument/2006/relationships/slide" Target="slides/slide14.xml"/><Relationship Id="rId64" Type="http://schemas.openxmlformats.org/officeDocument/2006/relationships/font" Target="fonts/Merriweather-bold.fntdata"/><Relationship Id="rId63" Type="http://schemas.openxmlformats.org/officeDocument/2006/relationships/font" Target="fonts/Merriweather-regular.fntdata"/><Relationship Id="rId22" Type="http://schemas.openxmlformats.org/officeDocument/2006/relationships/slide" Target="slides/slide16.xml"/><Relationship Id="rId66" Type="http://schemas.openxmlformats.org/officeDocument/2006/relationships/font" Target="fonts/Merriweather-boldItalic.fntdata"/><Relationship Id="rId21" Type="http://schemas.openxmlformats.org/officeDocument/2006/relationships/slide" Target="slides/slide15.xml"/><Relationship Id="rId65" Type="http://schemas.openxmlformats.org/officeDocument/2006/relationships/font" Target="fonts/Merriweather-italic.fntdata"/><Relationship Id="rId24" Type="http://schemas.openxmlformats.org/officeDocument/2006/relationships/slide" Target="slides/slide18.xml"/><Relationship Id="rId68" Type="http://schemas.openxmlformats.org/officeDocument/2006/relationships/font" Target="fonts/SpaceGrotesk-bold.fntdata"/><Relationship Id="rId23" Type="http://schemas.openxmlformats.org/officeDocument/2006/relationships/slide" Target="slides/slide17.xml"/><Relationship Id="rId67" Type="http://schemas.openxmlformats.org/officeDocument/2006/relationships/font" Target="fonts/SpaceGrotesk-regular.fntdata"/><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edium-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c2b88d843_0_25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c2b88d843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c2b88d843_0_28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c2b88d843_0_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4c2b88d843_0_29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4c2b88d843_0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c2b88d843_0_28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c2b88d843_0_2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86c63a900_0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86c63a90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c2b88d843_0_26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c2b88d843_0_2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c2b88d843_0_26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c2b88d843_0_2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c30bbe11a_9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c30bbe11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c30bbe11a_9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c30bbe11a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c2b88d843_0_37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c2b88d843_0_3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c2b88d84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c2b88d8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c2b88d843_0_37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c2b88d843_0_3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c2b88d843_0_38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c2b88d843_0_3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4c2b88d843_0_38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4c2b88d843_0_3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c2b88d843_0_25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c2b88d843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4c30bbe11a_8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4c30bbe11a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4c2b88d843_0_25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4c2b88d843_0_2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4c30bbe11a_8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4c30bbe11a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4c2b88d843_0_40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4c2b88d843_0_4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c2b88d843_0_49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4c2b88d843_0_4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486c63a900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486c63a9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c2b88d843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c2b88d8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4c2b88d843_0_39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4c2b88d843_0_3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34c30bbe11a_8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34c30bbe11a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486c63a900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486c63a90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4c2b88d843_0_39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4c2b88d843_0_3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4c2b88d843_0_49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4c2b88d843_0_4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486c63a900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486c63a9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486e872a08_2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486e872a0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486e872a08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486e872a0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4c2b88d843_0_40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4c2b88d843_0_4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c2b88d843_0_16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c2b88d843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86e872a08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86e872a08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c2b88d843_0_25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c2b88d843_0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c2b88d843_0_15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c2b88d843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86e872a08_4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86e872a08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c2b88d843_0_25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4c2b88d843_0_2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22.png"/><Relationship Id="rId10"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2.png"/><Relationship Id="rId10"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2.png"/><Relationship Id="rId11" Type="http://schemas.openxmlformats.org/officeDocument/2006/relationships/image" Target="../media/image36.png"/><Relationship Id="rId10"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18.png"/><Relationship Id="rId8"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38.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50.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 name="Shape 53"/>
        <p:cNvGrpSpPr/>
        <p:nvPr/>
      </p:nvGrpSpPr>
      <p:grpSpPr>
        <a:xfrm>
          <a:off x="0" y="0"/>
          <a:ext cx="0" cy="0"/>
          <a:chOff x="0" y="0"/>
          <a:chExt cx="0" cy="0"/>
        </a:xfrm>
      </p:grpSpPr>
      <p:sp>
        <p:nvSpPr>
          <p:cNvPr id="54" name="Google Shape;54;p13"/>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38761D"/>
                </a:solidFill>
              </a:rPr>
              <a:t>DATA</a:t>
            </a:r>
            <a:r>
              <a:rPr lang="en"/>
              <a:t> VISUALIZATION PROJECT</a:t>
            </a:r>
            <a:endParaRPr/>
          </a:p>
        </p:txBody>
      </p:sp>
      <p:sp>
        <p:nvSpPr>
          <p:cNvPr id="56" name="Google Shape;56;p13"/>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TEAM LUMIGRAPH</a:t>
            </a:r>
            <a:endParaRPr/>
          </a:p>
        </p:txBody>
      </p:sp>
      <p:sp>
        <p:nvSpPr>
          <p:cNvPr id="57" name="Google Shape;57;p13"/>
          <p:cNvSpPr txBox="1"/>
          <p:nvPr/>
        </p:nvSpPr>
        <p:spPr>
          <a:xfrm>
            <a:off x="3043600" y="4396300"/>
            <a:ext cx="2898000" cy="11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rPr>
              <a:t>Created by</a:t>
            </a:r>
            <a:endParaRPr b="1" sz="1000">
              <a:solidFill>
                <a:schemeClr val="dk1"/>
              </a:solidFill>
            </a:endParaRPr>
          </a:p>
          <a:p>
            <a:pPr indent="0" lvl="0" marL="0" rtl="0" algn="ctr">
              <a:spcBef>
                <a:spcPts val="0"/>
              </a:spcBef>
              <a:spcAft>
                <a:spcPts val="0"/>
              </a:spcAft>
              <a:buNone/>
            </a:pPr>
            <a:r>
              <a:rPr lang="en" sz="1000">
                <a:solidFill>
                  <a:schemeClr val="dk1"/>
                </a:solidFill>
              </a:rPr>
              <a:t>Neeraj yadav (21f3002261)</a:t>
            </a:r>
            <a:endParaRPr sz="1000">
              <a:solidFill>
                <a:schemeClr val="dk1"/>
              </a:solidFill>
            </a:endParaRPr>
          </a:p>
          <a:p>
            <a:pPr indent="0" lvl="0" marL="0" rtl="0" algn="ctr">
              <a:spcBef>
                <a:spcPts val="0"/>
              </a:spcBef>
              <a:spcAft>
                <a:spcPts val="0"/>
              </a:spcAft>
              <a:buNone/>
            </a:pPr>
            <a:r>
              <a:rPr lang="en" sz="1000">
                <a:solidFill>
                  <a:schemeClr val="dk1"/>
                </a:solidFill>
              </a:rPr>
              <a:t>Banoth Pavan (21f1002144)</a:t>
            </a:r>
            <a:endParaRPr sz="1000">
              <a:solidFill>
                <a:schemeClr val="dk1"/>
              </a:solidFill>
            </a:endParaRPr>
          </a:p>
          <a:p>
            <a:pPr indent="0" lvl="0" marL="0" rtl="0" algn="ctr">
              <a:spcBef>
                <a:spcPts val="0"/>
              </a:spcBef>
              <a:spcAft>
                <a:spcPts val="0"/>
              </a:spcAft>
              <a:buNone/>
            </a:pPr>
            <a:r>
              <a:rPr lang="en" sz="1000">
                <a:solidFill>
                  <a:schemeClr val="dk1"/>
                </a:solidFill>
              </a:rPr>
              <a:t>Shivendra Patel (21f2001310)</a:t>
            </a:r>
            <a:endParaRPr sz="1000">
              <a:solidFill>
                <a:schemeClr val="dk1"/>
              </a:solidFill>
            </a:endParaRPr>
          </a:p>
          <a:p>
            <a:pPr indent="0" lvl="0" marL="0" rtl="0" algn="ctr">
              <a:spcBef>
                <a:spcPts val="0"/>
              </a:spcBef>
              <a:spcAft>
                <a:spcPts val="0"/>
              </a:spcAft>
              <a:buNone/>
            </a:pPr>
            <a:r>
              <a:rPr lang="en" sz="1000">
                <a:solidFill>
                  <a:schemeClr val="dk1"/>
                </a:solidFill>
              </a:rPr>
              <a:t>Thoomati Aditya Vikram (21f1000610)</a:t>
            </a:r>
            <a:endParaRPr sz="1000">
              <a:solidFill>
                <a:schemeClr val="dk1"/>
              </a:solidFill>
            </a:endParaRPr>
          </a:p>
        </p:txBody>
      </p:sp>
      <p:pic>
        <p:nvPicPr>
          <p:cNvPr id="58" name="Google Shape;58;p13" title="network-7174082_1280.png"/>
          <p:cNvPicPr preferRelativeResize="0"/>
          <p:nvPr/>
        </p:nvPicPr>
        <p:blipFill>
          <a:blip r:embed="rId3">
            <a:alphaModFix amt="12000"/>
          </a:blip>
          <a:stretch>
            <a:fillRect/>
          </a:stretch>
        </p:blipFill>
        <p:spPr>
          <a:xfrm>
            <a:off x="64725" y="99906"/>
            <a:ext cx="9144000" cy="5672138"/>
          </a:xfrm>
          <a:prstGeom prst="rect">
            <a:avLst/>
          </a:prstGeom>
          <a:noFill/>
          <a:ln>
            <a:noFill/>
          </a:ln>
        </p:spPr>
      </p:pic>
      <p:pic>
        <p:nvPicPr>
          <p:cNvPr id="59" name="Google Shape;59;p13" title="IIT_Madras_Logo.png"/>
          <p:cNvPicPr preferRelativeResize="0"/>
          <p:nvPr/>
        </p:nvPicPr>
        <p:blipFill>
          <a:blip r:embed="rId4">
            <a:alphaModFix/>
          </a:blip>
          <a:stretch>
            <a:fillRect/>
          </a:stretch>
        </p:blipFill>
        <p:spPr>
          <a:xfrm>
            <a:off x="7447798" y="99898"/>
            <a:ext cx="1593300" cy="1593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6" name="Shape 156"/>
        <p:cNvGrpSpPr/>
        <p:nvPr/>
      </p:nvGrpSpPr>
      <p:grpSpPr>
        <a:xfrm>
          <a:off x="0" y="0"/>
          <a:ext cx="0" cy="0"/>
          <a:chOff x="0" y="0"/>
          <a:chExt cx="0" cy="0"/>
        </a:xfrm>
      </p:grpSpPr>
      <p:sp>
        <p:nvSpPr>
          <p:cNvPr id="157" name="Google Shape;157;p22"/>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 name="Google Shape;158;p22"/>
          <p:cNvSpPr txBox="1"/>
          <p:nvPr>
            <p:ph type="title"/>
          </p:nvPr>
        </p:nvSpPr>
        <p:spPr>
          <a:xfrm>
            <a:off x="311700" y="1227946"/>
            <a:ext cx="8520600" cy="3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900">
                <a:solidFill>
                  <a:srgbClr val="38761D"/>
                </a:solidFill>
              </a:rPr>
              <a:t>        </a:t>
            </a:r>
            <a:r>
              <a:rPr b="1" lang="en" sz="9900">
                <a:solidFill>
                  <a:srgbClr val="38761D"/>
                </a:solidFill>
              </a:rPr>
              <a:t>Data </a:t>
            </a:r>
            <a:endParaRPr b="1" sz="9900">
              <a:solidFill>
                <a:srgbClr val="38761D"/>
              </a:solidFill>
            </a:endParaRPr>
          </a:p>
          <a:p>
            <a:pPr indent="0" lvl="0" marL="0" rtl="0" algn="l">
              <a:spcBef>
                <a:spcPts val="0"/>
              </a:spcBef>
              <a:spcAft>
                <a:spcPts val="0"/>
              </a:spcAft>
              <a:buClr>
                <a:schemeClr val="dk1"/>
              </a:buClr>
              <a:buSzPts val="1100"/>
              <a:buFont typeface="Arial"/>
              <a:buNone/>
            </a:pPr>
            <a:r>
              <a:rPr b="1" lang="en" sz="9900"/>
              <a:t>     Analysis</a:t>
            </a:r>
            <a:endParaRPr sz="9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62" name="Shape 162"/>
        <p:cNvGrpSpPr/>
        <p:nvPr/>
      </p:nvGrpSpPr>
      <p:grpSpPr>
        <a:xfrm>
          <a:off x="0" y="0"/>
          <a:ext cx="0" cy="0"/>
          <a:chOff x="0" y="0"/>
          <a:chExt cx="0" cy="0"/>
        </a:xfrm>
      </p:grpSpPr>
      <p:sp>
        <p:nvSpPr>
          <p:cNvPr id="163" name="Google Shape;163;p23"/>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 name="Google Shape;164;p2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Amazon Sales</a:t>
            </a:r>
            <a:r>
              <a:rPr b="1" lang="en"/>
              <a:t> Overview</a:t>
            </a:r>
            <a:endParaRPr/>
          </a:p>
        </p:txBody>
      </p:sp>
      <p:grpSp>
        <p:nvGrpSpPr>
          <p:cNvPr id="165" name="Google Shape;165;p23"/>
          <p:cNvGrpSpPr/>
          <p:nvPr/>
        </p:nvGrpSpPr>
        <p:grpSpPr>
          <a:xfrm>
            <a:off x="421604" y="2414328"/>
            <a:ext cx="5172714" cy="758944"/>
            <a:chOff x="1593000" y="2322568"/>
            <a:chExt cx="5957975" cy="643500"/>
          </a:xfrm>
        </p:grpSpPr>
        <p:sp>
          <p:nvSpPr>
            <p:cNvPr id="166" name="Google Shape;166;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Sale Amount Distribution:</a:t>
              </a:r>
              <a:endParaRPr sz="1000">
                <a:solidFill>
                  <a:srgbClr val="FFFFFF"/>
                </a:solidFill>
                <a:latin typeface="Roboto"/>
                <a:ea typeface="Roboto"/>
                <a:cs typeface="Roboto"/>
                <a:sym typeface="Roboto"/>
              </a:endParaRPr>
            </a:p>
          </p:txBody>
        </p:sp>
        <p:sp>
          <p:nvSpPr>
            <p:cNvPr id="170" name="Google Shape;170;p23"/>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172" name="Google Shape;172;p23"/>
          <p:cNvGrpSpPr/>
          <p:nvPr/>
        </p:nvGrpSpPr>
        <p:grpSpPr>
          <a:xfrm>
            <a:off x="421570" y="1413306"/>
            <a:ext cx="5172714" cy="763513"/>
            <a:chOff x="1593000" y="2322568"/>
            <a:chExt cx="5957975" cy="643500"/>
          </a:xfrm>
        </p:grpSpPr>
        <p:sp>
          <p:nvSpPr>
            <p:cNvPr id="173" name="Google Shape;173;p2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Amazon Sales Overview</a:t>
              </a:r>
              <a:endParaRPr sz="1000">
                <a:solidFill>
                  <a:srgbClr val="FFFFFF"/>
                </a:solidFill>
                <a:latin typeface="Roboto"/>
                <a:ea typeface="Roboto"/>
                <a:cs typeface="Roboto"/>
                <a:sym typeface="Roboto"/>
              </a:endParaRPr>
            </a:p>
          </p:txBody>
        </p:sp>
        <p:sp>
          <p:nvSpPr>
            <p:cNvPr id="177" name="Google Shape;177;p23"/>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79" name="Google Shape;179;p2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Total Sales Entries: 128,942</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Average Sale Amount: 609.37</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Minimum Sale Amount: 0</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Maximum Sale Amount: 5,584</a:t>
              </a:r>
              <a:endParaRPr sz="800">
                <a:solidFill>
                  <a:srgbClr val="0B713F"/>
                </a:solidFill>
                <a:latin typeface="Roboto"/>
                <a:ea typeface="Roboto"/>
                <a:cs typeface="Roboto"/>
                <a:sym typeface="Roboto"/>
              </a:endParaRPr>
            </a:p>
          </p:txBody>
        </p:sp>
      </p:grpSp>
      <p:sp>
        <p:nvSpPr>
          <p:cNvPr id="180" name="Google Shape;180;p23"/>
          <p:cNvSpPr/>
          <p:nvPr/>
        </p:nvSpPr>
        <p:spPr>
          <a:xfrm>
            <a:off x="3338950" y="2412071"/>
            <a:ext cx="2971200" cy="7635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25th Percentile: 413</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50th Percentile (Median): 583</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75th Percentile: 771</a:t>
            </a:r>
            <a:endParaRPr sz="800">
              <a:solidFill>
                <a:srgbClr val="0B713F"/>
              </a:solidFill>
              <a:latin typeface="Roboto"/>
              <a:ea typeface="Roboto"/>
              <a:cs typeface="Roboto"/>
              <a:sym typeface="Roboto"/>
            </a:endParaRPr>
          </a:p>
        </p:txBody>
      </p:sp>
      <p:pic>
        <p:nvPicPr>
          <p:cNvPr id="181" name="Google Shape;181;p23" title="monthly_sales_trend.png"/>
          <p:cNvPicPr preferRelativeResize="0"/>
          <p:nvPr/>
        </p:nvPicPr>
        <p:blipFill>
          <a:blip r:embed="rId3">
            <a:alphaModFix/>
          </a:blip>
          <a:stretch>
            <a:fillRect/>
          </a:stretch>
        </p:blipFill>
        <p:spPr>
          <a:xfrm>
            <a:off x="371850" y="3639375"/>
            <a:ext cx="6057477" cy="2412674"/>
          </a:xfrm>
          <a:prstGeom prst="rect">
            <a:avLst/>
          </a:prstGeom>
          <a:noFill/>
          <a:ln>
            <a:noFill/>
          </a:ln>
        </p:spPr>
      </p:pic>
      <p:sp>
        <p:nvSpPr>
          <p:cNvPr id="182" name="Google Shape;182;p23"/>
          <p:cNvSpPr txBox="1"/>
          <p:nvPr/>
        </p:nvSpPr>
        <p:spPr>
          <a:xfrm>
            <a:off x="6426350" y="1748250"/>
            <a:ext cx="2736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endParaRPr b="1" sz="1800" u="sng">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n" sz="1800">
                <a:solidFill>
                  <a:schemeClr val="dk1"/>
                </a:solidFill>
              </a:rPr>
              <a:t>April</a:t>
            </a:r>
            <a:r>
              <a:rPr lang="en" sz="1800">
                <a:solidFill>
                  <a:schemeClr val="dk1"/>
                </a:solidFill>
              </a:rPr>
              <a:t> has the highest amount of Sales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86" name="Shape 186"/>
        <p:cNvGrpSpPr/>
        <p:nvPr/>
      </p:nvGrpSpPr>
      <p:grpSpPr>
        <a:xfrm>
          <a:off x="0" y="0"/>
          <a:ext cx="0" cy="0"/>
          <a:chOff x="0" y="0"/>
          <a:chExt cx="0" cy="0"/>
        </a:xfrm>
      </p:grpSpPr>
      <p:sp>
        <p:nvSpPr>
          <p:cNvPr id="187" name="Google Shape;187;p24"/>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4"/>
          <p:cNvSpPr txBox="1"/>
          <p:nvPr>
            <p:ph type="title"/>
          </p:nvPr>
        </p:nvSpPr>
        <p:spPr>
          <a:xfrm>
            <a:off x="311700" y="263667"/>
            <a:ext cx="8520600" cy="7635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400"/>
              </a:spcAft>
              <a:buNone/>
            </a:pPr>
            <a:r>
              <a:rPr b="1" lang="en">
                <a:solidFill>
                  <a:srgbClr val="38761D"/>
                </a:solidFill>
              </a:rPr>
              <a:t>Warehouse Performance</a:t>
            </a:r>
            <a:r>
              <a:rPr b="1" lang="en"/>
              <a:t> Comparison </a:t>
            </a:r>
            <a:r>
              <a:rPr b="1" lang="en"/>
              <a:t>Overview</a:t>
            </a:r>
            <a:endParaRPr/>
          </a:p>
        </p:txBody>
      </p:sp>
      <p:grpSp>
        <p:nvGrpSpPr>
          <p:cNvPr id="189" name="Google Shape;189;p24"/>
          <p:cNvGrpSpPr/>
          <p:nvPr/>
        </p:nvGrpSpPr>
        <p:grpSpPr>
          <a:xfrm>
            <a:off x="311689" y="1874751"/>
            <a:ext cx="7679234" cy="894915"/>
            <a:chOff x="1593000" y="2322568"/>
            <a:chExt cx="5957975" cy="643500"/>
          </a:xfrm>
        </p:grpSpPr>
        <p:sp>
          <p:nvSpPr>
            <p:cNvPr id="190" name="Google Shape;190;p2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000">
                  <a:solidFill>
                    <a:srgbClr val="FFFFFF"/>
                  </a:solidFill>
                  <a:latin typeface="Roboto Medium"/>
                  <a:ea typeface="Roboto Medium"/>
                  <a:cs typeface="Roboto Medium"/>
                  <a:sym typeface="Roboto Medium"/>
                </a:rPr>
                <a:t>INCREFF Price:</a:t>
              </a:r>
              <a:endParaRPr sz="1000">
                <a:solidFill>
                  <a:srgbClr val="FFFFFF"/>
                </a:solidFill>
                <a:latin typeface="Roboto"/>
                <a:ea typeface="Roboto"/>
                <a:cs typeface="Roboto"/>
                <a:sym typeface="Roboto"/>
              </a:endParaRPr>
            </a:p>
          </p:txBody>
        </p:sp>
        <p:sp>
          <p:nvSpPr>
            <p:cNvPr id="194" name="Google Shape;194;p24"/>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grpSp>
      <p:grpSp>
        <p:nvGrpSpPr>
          <p:cNvPr id="196" name="Google Shape;196;p24"/>
          <p:cNvGrpSpPr/>
          <p:nvPr/>
        </p:nvGrpSpPr>
        <p:grpSpPr>
          <a:xfrm>
            <a:off x="348180" y="876046"/>
            <a:ext cx="7826212" cy="894915"/>
            <a:chOff x="1593000" y="2322568"/>
            <a:chExt cx="6072009" cy="643500"/>
          </a:xfrm>
        </p:grpSpPr>
        <p:sp>
          <p:nvSpPr>
            <p:cNvPr id="197" name="Google Shape;197;p2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Shiprocket Price</a:t>
              </a:r>
              <a:endParaRPr sz="1000">
                <a:solidFill>
                  <a:srgbClr val="FFFFFF"/>
                </a:solidFill>
                <a:latin typeface="Roboto"/>
                <a:ea typeface="Roboto"/>
                <a:cs typeface="Roboto"/>
                <a:sym typeface="Roboto"/>
              </a:endParaRPr>
            </a:p>
          </p:txBody>
        </p:sp>
        <p:sp>
          <p:nvSpPr>
            <p:cNvPr id="201" name="Google Shape;201;p24"/>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03" name="Google Shape;203;p24"/>
            <p:cNvSpPr/>
            <p:nvPr/>
          </p:nvSpPr>
          <p:spPr>
            <a:xfrm>
              <a:off x="4693809" y="2323166"/>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Inbound (Fresh Stock and RTO): Rs. 4</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Outbound: Rs. 7</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Storage Fee/Cft: Rs. 25</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Customer Return with Detailed QC: Rs. 6</a:t>
              </a:r>
              <a:endParaRPr sz="800">
                <a:solidFill>
                  <a:srgbClr val="0B713F"/>
                </a:solidFill>
                <a:latin typeface="Roboto"/>
                <a:ea typeface="Roboto"/>
                <a:cs typeface="Roboto"/>
                <a:sym typeface="Roboto"/>
              </a:endParaRPr>
            </a:p>
          </p:txBody>
        </p:sp>
      </p:grpSp>
      <p:sp>
        <p:nvSpPr>
          <p:cNvPr id="204" name="Google Shape;204;p24"/>
          <p:cNvSpPr/>
          <p:nvPr/>
        </p:nvSpPr>
        <p:spPr>
          <a:xfrm>
            <a:off x="4418300" y="1940472"/>
            <a:ext cx="2971200" cy="7635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Inbound (Fresh Stock and RTO): Rs. 4</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Outbound: Rs. 11</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Storage Fee/Cft: Rs. 0.15/Day</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Customer Return with Detailed QC: Rs. 15.5</a:t>
            </a:r>
            <a:endParaRPr sz="800">
              <a:solidFill>
                <a:srgbClr val="0B713F"/>
              </a:solidFill>
              <a:latin typeface="Roboto"/>
              <a:ea typeface="Roboto"/>
              <a:cs typeface="Roboto"/>
              <a:sym typeface="Roboto"/>
            </a:endParaRPr>
          </a:p>
        </p:txBody>
      </p:sp>
      <p:sp>
        <p:nvSpPr>
          <p:cNvPr id="205" name="Google Shape;205;p24"/>
          <p:cNvSpPr txBox="1"/>
          <p:nvPr/>
        </p:nvSpPr>
        <p:spPr>
          <a:xfrm>
            <a:off x="421675" y="5000100"/>
            <a:ext cx="7565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Insights:</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Shiprocket</a:t>
            </a:r>
            <a:r>
              <a:rPr lang="en" sz="1800">
                <a:solidFill>
                  <a:schemeClr val="dk1"/>
                </a:solidFill>
              </a:rPr>
              <a:t> seems to offer more predictable costs for storage and lower costs for outbound and return services. </a:t>
            </a:r>
            <a:endParaRPr sz="1800">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INCREFF </a:t>
            </a:r>
            <a:r>
              <a:rPr lang="en" sz="1800">
                <a:solidFill>
                  <a:schemeClr val="dk1"/>
                </a:solidFill>
              </a:rPr>
              <a:t>might be more suitable for businesses with short-term storage needs and fewer returns.</a:t>
            </a:r>
            <a:endParaRPr sz="1800">
              <a:solidFill>
                <a:schemeClr val="dk1"/>
              </a:solidFill>
            </a:endParaRPr>
          </a:p>
        </p:txBody>
      </p:sp>
      <p:pic>
        <p:nvPicPr>
          <p:cNvPr id="206" name="Google Shape;206;p24"/>
          <p:cNvPicPr preferRelativeResize="0"/>
          <p:nvPr/>
        </p:nvPicPr>
        <p:blipFill>
          <a:blip r:embed="rId3">
            <a:alphaModFix/>
          </a:blip>
          <a:stretch>
            <a:fillRect/>
          </a:stretch>
        </p:blipFill>
        <p:spPr>
          <a:xfrm>
            <a:off x="421675" y="2830650"/>
            <a:ext cx="6130251" cy="2506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10" name="Shape 210"/>
        <p:cNvGrpSpPr/>
        <p:nvPr/>
      </p:nvGrpSpPr>
      <p:grpSpPr>
        <a:xfrm>
          <a:off x="0" y="0"/>
          <a:ext cx="0" cy="0"/>
          <a:chOff x="0" y="0"/>
          <a:chExt cx="0" cy="0"/>
        </a:xfrm>
      </p:grpSpPr>
      <p:sp>
        <p:nvSpPr>
          <p:cNvPr id="211" name="Google Shape;211;p25"/>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5"/>
          <p:cNvSpPr txBox="1"/>
          <p:nvPr>
            <p:ph type="title"/>
          </p:nvPr>
        </p:nvSpPr>
        <p:spPr>
          <a:xfrm>
            <a:off x="472575" y="292341"/>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Sales Report </a:t>
            </a:r>
            <a:r>
              <a:rPr b="1" lang="en"/>
              <a:t>Overview</a:t>
            </a:r>
            <a:r>
              <a:rPr lang="en"/>
              <a:t> &amp; Product Insights</a:t>
            </a:r>
            <a:endParaRPr/>
          </a:p>
        </p:txBody>
      </p:sp>
      <p:grpSp>
        <p:nvGrpSpPr>
          <p:cNvPr id="213" name="Google Shape;213;p25"/>
          <p:cNvGrpSpPr/>
          <p:nvPr/>
        </p:nvGrpSpPr>
        <p:grpSpPr>
          <a:xfrm>
            <a:off x="472383" y="5684072"/>
            <a:ext cx="5486699" cy="763513"/>
            <a:chOff x="1593000" y="2322568"/>
            <a:chExt cx="5957975" cy="643500"/>
          </a:xfrm>
        </p:grpSpPr>
        <p:sp>
          <p:nvSpPr>
            <p:cNvPr id="214" name="Google Shape;214;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Size Availability</a:t>
              </a:r>
              <a:endParaRPr sz="1000">
                <a:solidFill>
                  <a:srgbClr val="FFFFFF"/>
                </a:solidFill>
                <a:latin typeface="Roboto"/>
                <a:ea typeface="Roboto"/>
                <a:cs typeface="Roboto"/>
                <a:sym typeface="Roboto"/>
              </a:endParaRPr>
            </a:p>
          </p:txBody>
        </p:sp>
        <p:sp>
          <p:nvSpPr>
            <p:cNvPr id="218" name="Google Shape;218;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20" name="Google Shape;220;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5XL: 32 units</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4XL: 31 units</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6XL: 30 units</a:t>
              </a:r>
              <a:endParaRPr sz="800">
                <a:solidFill>
                  <a:srgbClr val="0B713F"/>
                </a:solidFill>
                <a:latin typeface="Roboto"/>
                <a:ea typeface="Roboto"/>
                <a:cs typeface="Roboto"/>
                <a:sym typeface="Roboto"/>
              </a:endParaRPr>
            </a:p>
          </p:txBody>
        </p:sp>
      </p:grpSp>
      <p:grpSp>
        <p:nvGrpSpPr>
          <p:cNvPr id="221" name="Google Shape;221;p25"/>
          <p:cNvGrpSpPr/>
          <p:nvPr/>
        </p:nvGrpSpPr>
        <p:grpSpPr>
          <a:xfrm>
            <a:off x="472676" y="3765946"/>
            <a:ext cx="5486103" cy="763513"/>
            <a:chOff x="1593000" y="2322568"/>
            <a:chExt cx="5957975" cy="643500"/>
          </a:xfrm>
        </p:grpSpPr>
        <p:sp>
          <p:nvSpPr>
            <p:cNvPr id="222" name="Google Shape;222;p2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Stock Level Summary</a:t>
              </a:r>
              <a:endParaRPr sz="1000">
                <a:solidFill>
                  <a:srgbClr val="FFFFFF"/>
                </a:solidFill>
                <a:latin typeface="Roboto"/>
                <a:ea typeface="Roboto"/>
                <a:cs typeface="Roboto"/>
                <a:sym typeface="Roboto"/>
              </a:endParaRPr>
            </a:p>
          </p:txBody>
        </p:sp>
        <p:sp>
          <p:nvSpPr>
            <p:cNvPr id="226" name="Google Shape;226;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228" name="Google Shape;228;p2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Total Products: 9,188</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Average Stock: 26.38 units</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Max Stock: 1,234 units</a:t>
              </a:r>
              <a:endParaRPr sz="800">
                <a:solidFill>
                  <a:srgbClr val="0B713F"/>
                </a:solidFill>
                <a:latin typeface="Roboto"/>
                <a:ea typeface="Roboto"/>
                <a:cs typeface="Roboto"/>
                <a:sym typeface="Roboto"/>
              </a:endParaRPr>
            </a:p>
          </p:txBody>
        </p:sp>
      </p:grpSp>
      <p:grpSp>
        <p:nvGrpSpPr>
          <p:cNvPr id="229" name="Google Shape;229;p25"/>
          <p:cNvGrpSpPr/>
          <p:nvPr/>
        </p:nvGrpSpPr>
        <p:grpSpPr>
          <a:xfrm>
            <a:off x="472455" y="4627520"/>
            <a:ext cx="5486542" cy="958491"/>
            <a:chOff x="421607" y="2606032"/>
            <a:chExt cx="5957804" cy="1112584"/>
          </a:xfrm>
        </p:grpSpPr>
        <p:grpSp>
          <p:nvGrpSpPr>
            <p:cNvPr id="230" name="Google Shape;230;p25"/>
            <p:cNvGrpSpPr/>
            <p:nvPr/>
          </p:nvGrpSpPr>
          <p:grpSpPr>
            <a:xfrm>
              <a:off x="421607" y="2606032"/>
              <a:ext cx="5957804" cy="1112584"/>
              <a:chOff x="1593000" y="2322568"/>
              <a:chExt cx="6357025" cy="647077"/>
            </a:xfrm>
          </p:grpSpPr>
          <p:sp>
            <p:nvSpPr>
              <p:cNvPr id="231" name="Google Shape;231;p25"/>
              <p:cNvSpPr/>
              <p:nvPr/>
            </p:nvSpPr>
            <p:spPr>
              <a:xfrm>
                <a:off x="4127425" y="2326145"/>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Top Product </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Categories</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by Share</a:t>
                </a:r>
                <a:endParaRPr sz="1000">
                  <a:solidFill>
                    <a:srgbClr val="FFFFFF"/>
                  </a:solidFill>
                  <a:latin typeface="Roboto"/>
                  <a:ea typeface="Roboto"/>
                  <a:cs typeface="Roboto"/>
                  <a:sym typeface="Roboto"/>
                </a:endParaRPr>
              </a:p>
            </p:txBody>
          </p:sp>
          <p:sp>
            <p:nvSpPr>
              <p:cNvPr id="234" name="Google Shape;234;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36" name="Google Shape;236;p25"/>
              <p:cNvSpPr/>
              <p:nvPr/>
            </p:nvSpPr>
            <p:spPr>
              <a:xfrm rot="-5400000">
                <a:off x="3673048" y="1936569"/>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5"/>
            <p:cNvSpPr/>
            <p:nvPr/>
          </p:nvSpPr>
          <p:spPr>
            <a:xfrm>
              <a:off x="3247275" y="2635850"/>
              <a:ext cx="2971200" cy="10530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Kurta: 40.31%</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Kurta set: 17.37%</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Set: 11.42%</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Top: 9.37%</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Dress: 7.61%</a:t>
              </a:r>
              <a:endParaRPr sz="800">
                <a:solidFill>
                  <a:srgbClr val="0B713F"/>
                </a:solidFill>
                <a:latin typeface="Roboto"/>
                <a:ea typeface="Roboto"/>
                <a:cs typeface="Roboto"/>
                <a:sym typeface="Roboto"/>
              </a:endParaRPr>
            </a:p>
            <a:p>
              <a:pPr indent="-279400" lvl="0" marL="457200" rtl="0" algn="l">
                <a:lnSpc>
                  <a:spcPct val="115000"/>
                </a:lnSpc>
                <a:spcBef>
                  <a:spcPts val="0"/>
                </a:spcBef>
                <a:spcAft>
                  <a:spcPts val="0"/>
                </a:spcAft>
                <a:buClr>
                  <a:srgbClr val="0B713F"/>
                </a:buClr>
                <a:buSzPts val="800"/>
                <a:buFont typeface="Roboto"/>
                <a:buChar char="●"/>
              </a:pPr>
              <a:r>
                <a:rPr lang="en" sz="800">
                  <a:solidFill>
                    <a:srgbClr val="0B713F"/>
                  </a:solidFill>
                  <a:latin typeface="Roboto"/>
                  <a:ea typeface="Roboto"/>
                  <a:cs typeface="Roboto"/>
                  <a:sym typeface="Roboto"/>
                </a:rPr>
                <a:t>Other categories include BLOUSE, NIGHT WEAR, TUNIC, SAREE, and more.</a:t>
              </a:r>
              <a:endParaRPr sz="800">
                <a:solidFill>
                  <a:srgbClr val="0B713F"/>
                </a:solidFill>
                <a:latin typeface="Roboto"/>
                <a:ea typeface="Roboto"/>
                <a:cs typeface="Roboto"/>
                <a:sym typeface="Roboto"/>
              </a:endParaRPr>
            </a:p>
          </p:txBody>
        </p:sp>
      </p:grpSp>
      <p:sp>
        <p:nvSpPr>
          <p:cNvPr id="238" name="Google Shape;238;p25"/>
          <p:cNvSpPr txBox="1"/>
          <p:nvPr/>
        </p:nvSpPr>
        <p:spPr>
          <a:xfrm flipH="1" rot="-450">
            <a:off x="6345667" y="4063584"/>
            <a:ext cx="2290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br>
              <a:rPr lang="en" sz="1800">
                <a:solidFill>
                  <a:schemeClr val="dk1"/>
                </a:solidFill>
              </a:rPr>
            </a:br>
            <a:r>
              <a:rPr b="1" lang="en" sz="1800">
                <a:solidFill>
                  <a:schemeClr val="dk1"/>
                </a:solidFill>
              </a:rPr>
              <a:t>Fast </a:t>
            </a:r>
            <a:r>
              <a:rPr b="1" lang="en" sz="1800">
                <a:solidFill>
                  <a:schemeClr val="dk1"/>
                </a:solidFill>
              </a:rPr>
              <a:t>moving items </a:t>
            </a:r>
            <a:r>
              <a:rPr lang="en" sz="1800">
                <a:solidFill>
                  <a:schemeClr val="dk1"/>
                </a:solidFill>
              </a:rPr>
              <a:t>such as Kurta and Kurta Set have the </a:t>
            </a:r>
            <a:r>
              <a:rPr b="1" lang="en" sz="1800">
                <a:solidFill>
                  <a:schemeClr val="dk1"/>
                </a:solidFill>
              </a:rPr>
              <a:t>most amount of inventory</a:t>
            </a:r>
            <a:endParaRPr b="1" sz="1800">
              <a:solidFill>
                <a:schemeClr val="dk1"/>
              </a:solidFill>
            </a:endParaRPr>
          </a:p>
        </p:txBody>
      </p:sp>
      <p:pic>
        <p:nvPicPr>
          <p:cNvPr id="239" name="Google Shape;239;p25"/>
          <p:cNvPicPr preferRelativeResize="0"/>
          <p:nvPr/>
        </p:nvPicPr>
        <p:blipFill>
          <a:blip r:embed="rId3">
            <a:alphaModFix/>
          </a:blip>
          <a:stretch>
            <a:fillRect/>
          </a:stretch>
        </p:blipFill>
        <p:spPr>
          <a:xfrm>
            <a:off x="571138" y="832500"/>
            <a:ext cx="7628938" cy="2757299"/>
          </a:xfrm>
          <a:prstGeom prst="rect">
            <a:avLst/>
          </a:prstGeom>
          <a:solidFill>
            <a:srgbClr val="B6D7A8"/>
          </a:solid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43" name="Shape 243"/>
        <p:cNvGrpSpPr/>
        <p:nvPr/>
      </p:nvGrpSpPr>
      <p:grpSpPr>
        <a:xfrm>
          <a:off x="0" y="0"/>
          <a:ext cx="0" cy="0"/>
          <a:chOff x="0" y="0"/>
          <a:chExt cx="0" cy="0"/>
        </a:xfrm>
      </p:grpSpPr>
      <p:sp>
        <p:nvSpPr>
          <p:cNvPr id="244" name="Google Shape;244;p26"/>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6"/>
          <p:cNvSpPr txBox="1"/>
          <p:nvPr>
            <p:ph type="title"/>
          </p:nvPr>
        </p:nvSpPr>
        <p:spPr>
          <a:xfrm>
            <a:off x="311700" y="1474833"/>
            <a:ext cx="8520600" cy="26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9900">
                <a:solidFill>
                  <a:srgbClr val="38761D"/>
                </a:solidFill>
              </a:rPr>
              <a:t>Sales</a:t>
            </a:r>
            <a:r>
              <a:rPr b="1" lang="en" sz="9900"/>
              <a:t> Trends</a:t>
            </a:r>
            <a:endParaRPr b="1" sz="9900"/>
          </a:p>
        </p:txBody>
      </p:sp>
      <p:sp>
        <p:nvSpPr>
          <p:cNvPr id="246" name="Google Shape;246;p26"/>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dk1"/>
                </a:solidFill>
              </a:rPr>
              <a:t>Identified patterns in sales across different months, product</a:t>
            </a:r>
            <a:endParaRPr>
              <a:solidFill>
                <a:schemeClr val="dk1"/>
              </a:solidFill>
            </a:endParaRPr>
          </a:p>
          <a:p>
            <a:pPr indent="0" lvl="0" marL="0" rtl="0" algn="ctr">
              <a:spcBef>
                <a:spcPts val="1200"/>
              </a:spcBef>
              <a:spcAft>
                <a:spcPts val="1200"/>
              </a:spcAft>
              <a:buClr>
                <a:schemeClr val="dk1"/>
              </a:buClr>
              <a:buSzPts val="1100"/>
              <a:buFont typeface="Arial"/>
              <a:buNone/>
            </a:pPr>
            <a:r>
              <a:rPr lang="en">
                <a:solidFill>
                  <a:schemeClr val="dk1"/>
                </a:solidFill>
              </a:rPr>
              <a:t>categories, and fulfillment methods.</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50" name="Shape 250"/>
        <p:cNvGrpSpPr/>
        <p:nvPr/>
      </p:nvGrpSpPr>
      <p:grpSpPr>
        <a:xfrm>
          <a:off x="0" y="0"/>
          <a:ext cx="0" cy="0"/>
          <a:chOff x="0" y="0"/>
          <a:chExt cx="0" cy="0"/>
        </a:xfrm>
      </p:grpSpPr>
      <p:sp>
        <p:nvSpPr>
          <p:cNvPr id="251" name="Google Shape;251;p27"/>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38761D"/>
                </a:solidFill>
              </a:rPr>
              <a:t>Amazon</a:t>
            </a:r>
            <a:r>
              <a:rPr b="1" lang="en"/>
              <a:t> Sales Performance:</a:t>
            </a:r>
            <a:r>
              <a:rPr lang="en"/>
              <a:t> Key Distribution Patterns</a:t>
            </a:r>
            <a:endParaRPr/>
          </a:p>
        </p:txBody>
      </p:sp>
      <p:pic>
        <p:nvPicPr>
          <p:cNvPr id="253" name="Google Shape;253;p27" title="Fulfillment_Type_distribution.png"/>
          <p:cNvPicPr preferRelativeResize="0"/>
          <p:nvPr/>
        </p:nvPicPr>
        <p:blipFill>
          <a:blip r:embed="rId3">
            <a:alphaModFix/>
          </a:blip>
          <a:stretch>
            <a:fillRect/>
          </a:stretch>
        </p:blipFill>
        <p:spPr>
          <a:xfrm>
            <a:off x="488575" y="1356875"/>
            <a:ext cx="3868052" cy="2536426"/>
          </a:xfrm>
          <a:prstGeom prst="rect">
            <a:avLst/>
          </a:prstGeom>
          <a:noFill/>
          <a:ln>
            <a:noFill/>
          </a:ln>
        </p:spPr>
      </p:pic>
      <p:pic>
        <p:nvPicPr>
          <p:cNvPr id="254" name="Google Shape;254;p27" title="Courier_Status_distribution.png"/>
          <p:cNvPicPr preferRelativeResize="0"/>
          <p:nvPr/>
        </p:nvPicPr>
        <p:blipFill>
          <a:blip r:embed="rId4">
            <a:alphaModFix/>
          </a:blip>
          <a:stretch>
            <a:fillRect/>
          </a:stretch>
        </p:blipFill>
        <p:spPr>
          <a:xfrm>
            <a:off x="4698525" y="1356875"/>
            <a:ext cx="3915203" cy="2536426"/>
          </a:xfrm>
          <a:prstGeom prst="rect">
            <a:avLst/>
          </a:prstGeom>
          <a:noFill/>
          <a:ln>
            <a:noFill/>
          </a:ln>
        </p:spPr>
      </p:pic>
      <p:pic>
        <p:nvPicPr>
          <p:cNvPr id="255" name="Google Shape;255;p27" title="Shipping_Service_Level_distribution.png"/>
          <p:cNvPicPr preferRelativeResize="0"/>
          <p:nvPr/>
        </p:nvPicPr>
        <p:blipFill rotWithShape="1">
          <a:blip r:embed="rId5">
            <a:alphaModFix/>
          </a:blip>
          <a:srcRect b="0" l="0" r="1205" t="-2259"/>
          <a:stretch/>
        </p:blipFill>
        <p:spPr>
          <a:xfrm>
            <a:off x="488575" y="4106625"/>
            <a:ext cx="3868052" cy="2463400"/>
          </a:xfrm>
          <a:prstGeom prst="rect">
            <a:avLst/>
          </a:prstGeom>
          <a:noFill/>
          <a:ln>
            <a:noFill/>
          </a:ln>
        </p:spPr>
      </p:pic>
      <p:sp>
        <p:nvSpPr>
          <p:cNvPr id="256" name="Google Shape;256;p27"/>
          <p:cNvSpPr txBox="1"/>
          <p:nvPr/>
        </p:nvSpPr>
        <p:spPr>
          <a:xfrm>
            <a:off x="4698475" y="4415125"/>
            <a:ext cx="3915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rPr>
              <a:t>Insights:</a:t>
            </a:r>
            <a:endParaRPr b="1" sz="1600" u="sng">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Expedited Orders</a:t>
            </a:r>
            <a:r>
              <a:rPr lang="en" sz="1600">
                <a:solidFill>
                  <a:schemeClr val="dk1"/>
                </a:solidFill>
              </a:rPr>
              <a:t> being </a:t>
            </a:r>
            <a:r>
              <a:rPr b="1" lang="en" sz="1600">
                <a:solidFill>
                  <a:schemeClr val="dk1"/>
                </a:solidFill>
              </a:rPr>
              <a:t>more than the Standard shipping</a:t>
            </a:r>
            <a:r>
              <a:rPr lang="en" sz="1600">
                <a:solidFill>
                  <a:schemeClr val="dk1"/>
                </a:solidFill>
              </a:rPr>
              <a:t> shows that the consumers are looking for l</a:t>
            </a:r>
            <a:r>
              <a:rPr b="1" lang="en" sz="1600">
                <a:solidFill>
                  <a:schemeClr val="dk1"/>
                </a:solidFill>
              </a:rPr>
              <a:t>ast minute/urgent deliveries</a:t>
            </a:r>
            <a:r>
              <a:rPr lang="en" sz="1600">
                <a:solidFill>
                  <a:schemeClr val="dk1"/>
                </a:solidFill>
              </a:rPr>
              <a:t>, preferring Amazon’s faster delivery</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Standard orders</a:t>
            </a:r>
            <a:r>
              <a:rPr lang="en" sz="1600">
                <a:solidFill>
                  <a:schemeClr val="dk1"/>
                </a:solidFill>
              </a:rPr>
              <a:t> also have a </a:t>
            </a:r>
            <a:r>
              <a:rPr b="1" lang="en" sz="1600">
                <a:solidFill>
                  <a:schemeClr val="dk1"/>
                </a:solidFill>
              </a:rPr>
              <a:t>higher cancellation rate</a:t>
            </a:r>
            <a:r>
              <a:rPr lang="en" sz="1600">
                <a:solidFill>
                  <a:schemeClr val="dk1"/>
                </a:solidFill>
              </a:rPr>
              <a:t>.</a:t>
            </a:r>
            <a:endParaRPr sz="16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60" name="Shape 260"/>
        <p:cNvGrpSpPr/>
        <p:nvPr/>
      </p:nvGrpSpPr>
      <p:grpSpPr>
        <a:xfrm>
          <a:off x="0" y="0"/>
          <a:ext cx="0" cy="0"/>
          <a:chOff x="0" y="0"/>
          <a:chExt cx="0" cy="0"/>
        </a:xfrm>
      </p:grpSpPr>
      <p:sp>
        <p:nvSpPr>
          <p:cNvPr id="261" name="Google Shape;261;p28"/>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8"/>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Amazon Sales Performance:</a:t>
            </a:r>
            <a:r>
              <a:rPr lang="en"/>
              <a:t> Key Distribution Patterns</a:t>
            </a:r>
            <a:endParaRPr/>
          </a:p>
        </p:txBody>
      </p:sp>
      <p:pic>
        <p:nvPicPr>
          <p:cNvPr id="263" name="Google Shape;263;p28" title="Order_Status_distribution.png"/>
          <p:cNvPicPr preferRelativeResize="0"/>
          <p:nvPr/>
        </p:nvPicPr>
        <p:blipFill>
          <a:blip r:embed="rId3">
            <a:alphaModFix/>
          </a:blip>
          <a:stretch>
            <a:fillRect/>
          </a:stretch>
        </p:blipFill>
        <p:spPr>
          <a:xfrm>
            <a:off x="580125" y="1436925"/>
            <a:ext cx="3633597" cy="2557623"/>
          </a:xfrm>
          <a:prstGeom prst="rect">
            <a:avLst/>
          </a:prstGeom>
          <a:noFill/>
          <a:ln>
            <a:noFill/>
          </a:ln>
        </p:spPr>
      </p:pic>
      <p:pic>
        <p:nvPicPr>
          <p:cNvPr id="264" name="Google Shape;264;p28" title="Product_Size_distribution.png"/>
          <p:cNvPicPr preferRelativeResize="0"/>
          <p:nvPr/>
        </p:nvPicPr>
        <p:blipFill>
          <a:blip r:embed="rId4">
            <a:alphaModFix/>
          </a:blip>
          <a:stretch>
            <a:fillRect/>
          </a:stretch>
        </p:blipFill>
        <p:spPr>
          <a:xfrm>
            <a:off x="4572000" y="1436925"/>
            <a:ext cx="3812726" cy="2509101"/>
          </a:xfrm>
          <a:prstGeom prst="rect">
            <a:avLst/>
          </a:prstGeom>
          <a:noFill/>
          <a:ln>
            <a:noFill/>
          </a:ln>
        </p:spPr>
      </p:pic>
      <p:pic>
        <p:nvPicPr>
          <p:cNvPr id="265" name="Google Shape;265;p28" title="sales_distribution_green.png"/>
          <p:cNvPicPr preferRelativeResize="0"/>
          <p:nvPr/>
        </p:nvPicPr>
        <p:blipFill>
          <a:blip r:embed="rId5">
            <a:alphaModFix/>
          </a:blip>
          <a:stretch>
            <a:fillRect/>
          </a:stretch>
        </p:blipFill>
        <p:spPr>
          <a:xfrm>
            <a:off x="575525" y="4465776"/>
            <a:ext cx="3638200" cy="2249422"/>
          </a:xfrm>
          <a:prstGeom prst="rect">
            <a:avLst/>
          </a:prstGeom>
          <a:noFill/>
          <a:ln>
            <a:noFill/>
          </a:ln>
        </p:spPr>
      </p:pic>
      <p:sp>
        <p:nvSpPr>
          <p:cNvPr id="266" name="Google Shape;266;p28"/>
          <p:cNvSpPr txBox="1"/>
          <p:nvPr/>
        </p:nvSpPr>
        <p:spPr>
          <a:xfrm>
            <a:off x="4844625" y="4465775"/>
            <a:ext cx="3633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endParaRPr b="1" sz="1800" u="sng">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Amazon as a shipping channel is preferred for lower value products.</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70" name="Shape 270"/>
        <p:cNvGrpSpPr/>
        <p:nvPr/>
      </p:nvGrpSpPr>
      <p:grpSpPr>
        <a:xfrm>
          <a:off x="0" y="0"/>
          <a:ext cx="0" cy="0"/>
          <a:chOff x="0" y="0"/>
          <a:chExt cx="0" cy="0"/>
        </a:xfrm>
      </p:grpSpPr>
      <p:sp>
        <p:nvSpPr>
          <p:cNvPr id="271" name="Google Shape;271;p29"/>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Product Category</a:t>
            </a:r>
            <a:endParaRPr/>
          </a:p>
        </p:txBody>
      </p:sp>
      <p:pic>
        <p:nvPicPr>
          <p:cNvPr id="273" name="Google Shape;273;p29" title="total_sale_amount_by_category.png"/>
          <p:cNvPicPr preferRelativeResize="0"/>
          <p:nvPr/>
        </p:nvPicPr>
        <p:blipFill>
          <a:blip r:embed="rId3">
            <a:alphaModFix/>
          </a:blip>
          <a:stretch>
            <a:fillRect/>
          </a:stretch>
        </p:blipFill>
        <p:spPr>
          <a:xfrm>
            <a:off x="4373463" y="1180228"/>
            <a:ext cx="4361687" cy="2892865"/>
          </a:xfrm>
          <a:prstGeom prst="rect">
            <a:avLst/>
          </a:prstGeom>
          <a:noFill/>
          <a:ln>
            <a:noFill/>
          </a:ln>
        </p:spPr>
      </p:pic>
      <p:pic>
        <p:nvPicPr>
          <p:cNvPr id="274" name="Google Shape;274;p29" title="order_status_by_product_category.png"/>
          <p:cNvPicPr preferRelativeResize="0"/>
          <p:nvPr/>
        </p:nvPicPr>
        <p:blipFill>
          <a:blip r:embed="rId4">
            <a:alphaModFix/>
          </a:blip>
          <a:stretch>
            <a:fillRect/>
          </a:stretch>
        </p:blipFill>
        <p:spPr>
          <a:xfrm>
            <a:off x="235500" y="1222398"/>
            <a:ext cx="3774899" cy="2808526"/>
          </a:xfrm>
          <a:prstGeom prst="rect">
            <a:avLst/>
          </a:prstGeom>
          <a:noFill/>
          <a:ln>
            <a:noFill/>
          </a:ln>
        </p:spPr>
      </p:pic>
      <p:sp>
        <p:nvSpPr>
          <p:cNvPr id="275" name="Google Shape;275;p29"/>
          <p:cNvSpPr txBox="1"/>
          <p:nvPr/>
        </p:nvSpPr>
        <p:spPr>
          <a:xfrm>
            <a:off x="1024850" y="5003650"/>
            <a:ext cx="6944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Insights:</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Though Kurta sells a lot in number, Kurta Set brings the most amount of revenue.</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79" name="Shape 279"/>
        <p:cNvGrpSpPr/>
        <p:nvPr/>
      </p:nvGrpSpPr>
      <p:grpSpPr>
        <a:xfrm>
          <a:off x="0" y="0"/>
          <a:ext cx="0" cy="0"/>
          <a:chOff x="0" y="0"/>
          <a:chExt cx="0" cy="0"/>
        </a:xfrm>
      </p:grpSpPr>
      <p:sp>
        <p:nvSpPr>
          <p:cNvPr id="280" name="Google Shape;280;p3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Sales Trend and </a:t>
            </a:r>
            <a:r>
              <a:rPr lang="en"/>
              <a:t>Sales Amount Distribution  </a:t>
            </a:r>
            <a:endParaRPr/>
          </a:p>
        </p:txBody>
      </p:sp>
      <p:pic>
        <p:nvPicPr>
          <p:cNvPr id="281" name="Google Shape;281;p30" title="sales_distribution_by_category.png"/>
          <p:cNvPicPr preferRelativeResize="0"/>
          <p:nvPr/>
        </p:nvPicPr>
        <p:blipFill rotWithShape="1">
          <a:blip r:embed="rId3">
            <a:alphaModFix/>
          </a:blip>
          <a:srcRect b="0" l="-4680" r="4680" t="0"/>
          <a:stretch/>
        </p:blipFill>
        <p:spPr>
          <a:xfrm>
            <a:off x="311688" y="1347575"/>
            <a:ext cx="3776471" cy="2807209"/>
          </a:xfrm>
          <a:prstGeom prst="rect">
            <a:avLst/>
          </a:prstGeom>
          <a:noFill/>
          <a:ln>
            <a:noFill/>
          </a:ln>
        </p:spPr>
      </p:pic>
      <p:pic>
        <p:nvPicPr>
          <p:cNvPr id="282" name="Google Shape;282;p30" title="sales_distribution_green.png"/>
          <p:cNvPicPr preferRelativeResize="0"/>
          <p:nvPr/>
        </p:nvPicPr>
        <p:blipFill>
          <a:blip r:embed="rId4">
            <a:alphaModFix/>
          </a:blip>
          <a:stretch>
            <a:fillRect/>
          </a:stretch>
        </p:blipFill>
        <p:spPr>
          <a:xfrm>
            <a:off x="5388325" y="4465785"/>
            <a:ext cx="3403402" cy="2251024"/>
          </a:xfrm>
          <a:prstGeom prst="rect">
            <a:avLst/>
          </a:prstGeom>
          <a:noFill/>
          <a:ln>
            <a:noFill/>
          </a:ln>
        </p:spPr>
      </p:pic>
      <p:pic>
        <p:nvPicPr>
          <p:cNvPr id="283" name="Google Shape;283;p30" title="sales_trend_set_category.png"/>
          <p:cNvPicPr preferRelativeResize="0"/>
          <p:nvPr/>
        </p:nvPicPr>
        <p:blipFill>
          <a:blip r:embed="rId5">
            <a:alphaModFix/>
          </a:blip>
          <a:stretch>
            <a:fillRect/>
          </a:stretch>
        </p:blipFill>
        <p:spPr>
          <a:xfrm>
            <a:off x="4493775" y="1356875"/>
            <a:ext cx="3993201" cy="2788625"/>
          </a:xfrm>
          <a:prstGeom prst="rect">
            <a:avLst/>
          </a:prstGeom>
          <a:noFill/>
          <a:ln>
            <a:noFill/>
          </a:ln>
        </p:spPr>
      </p:pic>
      <p:sp>
        <p:nvSpPr>
          <p:cNvPr id="284" name="Google Shape;284;p30"/>
          <p:cNvSpPr txBox="1"/>
          <p:nvPr/>
        </p:nvSpPr>
        <p:spPr>
          <a:xfrm>
            <a:off x="107050" y="4598438"/>
            <a:ext cx="52251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During which season or time period should we concentrate more on the best performing category in the Amazon Sale Report, and what are the reasons for this focus? </a:t>
            </a:r>
            <a:endParaRPr sz="1300">
              <a:solidFill>
                <a:schemeClr val="dk1"/>
              </a:solidFill>
            </a:endParaRPr>
          </a:p>
          <a:p>
            <a:pPr indent="0" lvl="0" marL="0" rtl="0" algn="l">
              <a:spcBef>
                <a:spcPts val="0"/>
              </a:spcBef>
              <a:spcAft>
                <a:spcPts val="0"/>
              </a:spcAft>
              <a:buNone/>
            </a:pPr>
            <a:r>
              <a:rPr lang="en" sz="1300">
                <a:solidFill>
                  <a:schemeClr val="dk1"/>
                </a:solidFill>
              </a:rPr>
              <a:t>The "Set" category demonstrates the highest performance, peaking in April. To capitalize on this trend, it is advisable to launch marketing campaigns targeting this category in March. Although performance starts to decline from May onwards, it remains relatively stable over several months. Therefore, maintaining marketing efforts for the "Set" category throughout the year could be beneficial.</a:t>
            </a:r>
            <a:endParaRPr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288" name="Shape 288"/>
        <p:cNvGrpSpPr/>
        <p:nvPr/>
      </p:nvGrpSpPr>
      <p:grpSpPr>
        <a:xfrm>
          <a:off x="0" y="0"/>
          <a:ext cx="0" cy="0"/>
          <a:chOff x="0" y="0"/>
          <a:chExt cx="0" cy="0"/>
        </a:xfrm>
      </p:grpSpPr>
      <p:sp>
        <p:nvSpPr>
          <p:cNvPr id="289" name="Google Shape;289;p31"/>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3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Sales by Product</a:t>
            </a:r>
            <a:r>
              <a:rPr lang="en"/>
              <a:t> Category (March)</a:t>
            </a:r>
            <a:endParaRPr/>
          </a:p>
        </p:txBody>
      </p:sp>
      <p:pic>
        <p:nvPicPr>
          <p:cNvPr id="291" name="Google Shape;291;p31"/>
          <p:cNvPicPr preferRelativeResize="0"/>
          <p:nvPr/>
        </p:nvPicPr>
        <p:blipFill rotWithShape="1">
          <a:blip r:embed="rId3">
            <a:alphaModFix/>
          </a:blip>
          <a:srcRect b="9485" l="13888" r="13888" t="10199"/>
          <a:stretch/>
        </p:blipFill>
        <p:spPr>
          <a:xfrm>
            <a:off x="645050" y="2726538"/>
            <a:ext cx="566928" cy="566928"/>
          </a:xfrm>
          <a:prstGeom prst="rect">
            <a:avLst/>
          </a:prstGeom>
          <a:noFill/>
          <a:ln>
            <a:noFill/>
          </a:ln>
        </p:spPr>
      </p:pic>
      <p:pic>
        <p:nvPicPr>
          <p:cNvPr id="292" name="Google Shape;292;p31" title="blouse.png"/>
          <p:cNvPicPr preferRelativeResize="0"/>
          <p:nvPr/>
        </p:nvPicPr>
        <p:blipFill rotWithShape="1">
          <a:blip r:embed="rId4">
            <a:alphaModFix/>
          </a:blip>
          <a:srcRect b="0" l="0" r="0" t="0"/>
          <a:stretch/>
        </p:blipFill>
        <p:spPr>
          <a:xfrm>
            <a:off x="647225" y="1701837"/>
            <a:ext cx="562575" cy="562575"/>
          </a:xfrm>
          <a:prstGeom prst="rect">
            <a:avLst/>
          </a:prstGeom>
          <a:noFill/>
          <a:ln>
            <a:noFill/>
          </a:ln>
        </p:spPr>
      </p:pic>
      <p:grpSp>
        <p:nvGrpSpPr>
          <p:cNvPr id="293" name="Google Shape;293;p31"/>
          <p:cNvGrpSpPr/>
          <p:nvPr/>
        </p:nvGrpSpPr>
        <p:grpSpPr>
          <a:xfrm>
            <a:off x="1137596" y="1768380"/>
            <a:ext cx="3338775" cy="1193579"/>
            <a:chOff x="4732925" y="946003"/>
            <a:chExt cx="3338775" cy="1193579"/>
          </a:xfrm>
        </p:grpSpPr>
        <p:grpSp>
          <p:nvGrpSpPr>
            <p:cNvPr id="294" name="Google Shape;294;p31"/>
            <p:cNvGrpSpPr/>
            <p:nvPr/>
          </p:nvGrpSpPr>
          <p:grpSpPr>
            <a:xfrm>
              <a:off x="4732925" y="1140987"/>
              <a:ext cx="529800" cy="998596"/>
              <a:chOff x="4318975" y="1083450"/>
              <a:chExt cx="529800" cy="591305"/>
            </a:xfrm>
          </p:grpSpPr>
          <p:sp>
            <p:nvSpPr>
              <p:cNvPr id="295" name="Google Shape;295;p31"/>
              <p:cNvSpPr/>
              <p:nvPr/>
            </p:nvSpPr>
            <p:spPr>
              <a:xfrm>
                <a:off x="4517129" y="1083455"/>
                <a:ext cx="133500" cy="5913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1"/>
              <p:cNvCxnSpPr/>
              <p:nvPr/>
            </p:nvCxnSpPr>
            <p:spPr>
              <a:xfrm rot="10800000">
                <a:off x="4318975" y="1083450"/>
                <a:ext cx="529800" cy="0"/>
              </a:xfrm>
              <a:prstGeom prst="straightConnector1">
                <a:avLst/>
              </a:prstGeom>
              <a:noFill/>
              <a:ln cap="flat" cmpd="sng" w="9525">
                <a:solidFill>
                  <a:srgbClr val="085630"/>
                </a:solidFill>
                <a:prstDash val="solid"/>
                <a:round/>
                <a:headEnd len="sm" w="sm" type="none"/>
                <a:tailEnd len="sm" w="sm" type="none"/>
              </a:ln>
            </p:spPr>
          </p:cxnSp>
        </p:grpSp>
        <p:sp>
          <p:nvSpPr>
            <p:cNvPr id="297" name="Google Shape;297;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Blouse</a:t>
              </a:r>
              <a:endParaRPr b="1" sz="1100">
                <a:solidFill>
                  <a:srgbClr val="085630"/>
                </a:solidFill>
                <a:latin typeface="Roboto"/>
                <a:ea typeface="Roboto"/>
                <a:cs typeface="Roboto"/>
                <a:sym typeface="Roboto"/>
              </a:endParaRPr>
            </a:p>
          </p:txBody>
        </p:sp>
        <p:sp>
          <p:nvSpPr>
            <p:cNvPr id="298" name="Google Shape;298;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280.00</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grpSp>
        <p:nvGrpSpPr>
          <p:cNvPr id="299" name="Google Shape;299;p31"/>
          <p:cNvGrpSpPr/>
          <p:nvPr/>
        </p:nvGrpSpPr>
        <p:grpSpPr>
          <a:xfrm>
            <a:off x="1137596" y="2756061"/>
            <a:ext cx="3338775" cy="1193487"/>
            <a:chOff x="4732925" y="946003"/>
            <a:chExt cx="3338775" cy="1193487"/>
          </a:xfrm>
        </p:grpSpPr>
        <p:grpSp>
          <p:nvGrpSpPr>
            <p:cNvPr id="300" name="Google Shape;300;p31"/>
            <p:cNvGrpSpPr/>
            <p:nvPr/>
          </p:nvGrpSpPr>
          <p:grpSpPr>
            <a:xfrm>
              <a:off x="4732925" y="1140987"/>
              <a:ext cx="529800" cy="998503"/>
              <a:chOff x="4318975" y="1083450"/>
              <a:chExt cx="529800" cy="591250"/>
            </a:xfrm>
          </p:grpSpPr>
          <p:sp>
            <p:nvSpPr>
              <p:cNvPr id="301" name="Google Shape;301;p31"/>
              <p:cNvSpPr/>
              <p:nvPr/>
            </p:nvSpPr>
            <p:spPr>
              <a:xfrm>
                <a:off x="4517125" y="1086100"/>
                <a:ext cx="133500" cy="5886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1"/>
              <p:cNvCxnSpPr/>
              <p:nvPr/>
            </p:nvCxnSpPr>
            <p:spPr>
              <a:xfrm rot="10800000">
                <a:off x="4318975" y="1083450"/>
                <a:ext cx="529800" cy="0"/>
              </a:xfrm>
              <a:prstGeom prst="straightConnector1">
                <a:avLst/>
              </a:prstGeom>
              <a:noFill/>
              <a:ln cap="flat" cmpd="sng" w="9525">
                <a:solidFill>
                  <a:srgbClr val="085630"/>
                </a:solidFill>
                <a:prstDash val="solid"/>
                <a:round/>
                <a:headEnd len="sm" w="sm" type="none"/>
                <a:tailEnd len="sm" w="sm" type="none"/>
              </a:ln>
            </p:spPr>
          </p:cxnSp>
        </p:grpSp>
        <p:sp>
          <p:nvSpPr>
            <p:cNvPr id="303" name="Google Shape;303;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Ethnic Dress</a:t>
              </a:r>
              <a:endParaRPr b="1" sz="1100">
                <a:solidFill>
                  <a:srgbClr val="085630"/>
                </a:solidFill>
                <a:latin typeface="Roboto"/>
                <a:ea typeface="Roboto"/>
                <a:cs typeface="Roboto"/>
                <a:sym typeface="Roboto"/>
              </a:endParaRPr>
            </a:p>
          </p:txBody>
        </p:sp>
        <p:sp>
          <p:nvSpPr>
            <p:cNvPr id="304" name="Google Shape;304;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1,099</a:t>
              </a:r>
              <a:endParaRPr sz="700">
                <a:solidFill>
                  <a:srgbClr val="085630"/>
                </a:solidFill>
                <a:latin typeface="Roboto"/>
                <a:ea typeface="Roboto"/>
                <a:cs typeface="Roboto"/>
                <a:sym typeface="Roboto"/>
              </a:endParaRPr>
            </a:p>
          </p:txBody>
        </p:sp>
      </p:grpSp>
      <p:grpSp>
        <p:nvGrpSpPr>
          <p:cNvPr id="305" name="Google Shape;305;p31"/>
          <p:cNvGrpSpPr/>
          <p:nvPr/>
        </p:nvGrpSpPr>
        <p:grpSpPr>
          <a:xfrm>
            <a:off x="1137596" y="4711670"/>
            <a:ext cx="3338775" cy="1193520"/>
            <a:chOff x="4732925" y="946003"/>
            <a:chExt cx="3338775" cy="1193520"/>
          </a:xfrm>
        </p:grpSpPr>
        <p:grpSp>
          <p:nvGrpSpPr>
            <p:cNvPr id="306" name="Google Shape;306;p31"/>
            <p:cNvGrpSpPr/>
            <p:nvPr/>
          </p:nvGrpSpPr>
          <p:grpSpPr>
            <a:xfrm>
              <a:off x="4732925" y="1142456"/>
              <a:ext cx="529800" cy="997068"/>
              <a:chOff x="4318975" y="1084320"/>
              <a:chExt cx="529800" cy="590400"/>
            </a:xfrm>
          </p:grpSpPr>
          <p:sp>
            <p:nvSpPr>
              <p:cNvPr id="307" name="Google Shape;307;p31"/>
              <p:cNvSpPr/>
              <p:nvPr/>
            </p:nvSpPr>
            <p:spPr>
              <a:xfrm>
                <a:off x="4517129" y="1084320"/>
                <a:ext cx="133500" cy="5904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31"/>
              <p:cNvCxnSpPr/>
              <p:nvPr/>
            </p:nvCxnSpPr>
            <p:spPr>
              <a:xfrm rot="10800000">
                <a:off x="4318975" y="1084322"/>
                <a:ext cx="529800" cy="0"/>
              </a:xfrm>
              <a:prstGeom prst="straightConnector1">
                <a:avLst/>
              </a:prstGeom>
              <a:noFill/>
              <a:ln cap="flat" cmpd="sng" w="9525">
                <a:solidFill>
                  <a:srgbClr val="0B713F"/>
                </a:solidFill>
                <a:prstDash val="solid"/>
                <a:round/>
                <a:headEnd len="sm" w="sm" type="none"/>
                <a:tailEnd len="sm" w="sm" type="none"/>
              </a:ln>
            </p:spPr>
          </p:cxnSp>
        </p:grpSp>
        <p:sp>
          <p:nvSpPr>
            <p:cNvPr id="309" name="Google Shape;309;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Top</a:t>
              </a:r>
              <a:endParaRPr b="1" sz="1100">
                <a:solidFill>
                  <a:srgbClr val="085630"/>
                </a:solidFill>
                <a:latin typeface="Roboto"/>
                <a:ea typeface="Roboto"/>
                <a:cs typeface="Roboto"/>
                <a:sym typeface="Roboto"/>
              </a:endParaRPr>
            </a:p>
          </p:txBody>
        </p:sp>
        <p:sp>
          <p:nvSpPr>
            <p:cNvPr id="310" name="Google Shape;310;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4,511</a:t>
              </a:r>
              <a:endParaRPr sz="700">
                <a:solidFill>
                  <a:srgbClr val="085630"/>
                </a:solidFill>
                <a:latin typeface="Roboto"/>
                <a:ea typeface="Roboto"/>
                <a:cs typeface="Roboto"/>
                <a:sym typeface="Roboto"/>
              </a:endParaRPr>
            </a:p>
          </p:txBody>
        </p:sp>
      </p:grpSp>
      <p:grpSp>
        <p:nvGrpSpPr>
          <p:cNvPr id="311" name="Google Shape;311;p31"/>
          <p:cNvGrpSpPr/>
          <p:nvPr/>
        </p:nvGrpSpPr>
        <p:grpSpPr>
          <a:xfrm>
            <a:off x="1137596" y="3755567"/>
            <a:ext cx="3338775" cy="1193487"/>
            <a:chOff x="4732925" y="946003"/>
            <a:chExt cx="3338775" cy="1193487"/>
          </a:xfrm>
        </p:grpSpPr>
        <p:grpSp>
          <p:nvGrpSpPr>
            <p:cNvPr id="312" name="Google Shape;312;p31"/>
            <p:cNvGrpSpPr/>
            <p:nvPr/>
          </p:nvGrpSpPr>
          <p:grpSpPr>
            <a:xfrm>
              <a:off x="4732925" y="1142460"/>
              <a:ext cx="529800" cy="997030"/>
              <a:chOff x="4318975" y="1084322"/>
              <a:chExt cx="529800" cy="590378"/>
            </a:xfrm>
          </p:grpSpPr>
          <p:sp>
            <p:nvSpPr>
              <p:cNvPr id="313" name="Google Shape;313;p31"/>
              <p:cNvSpPr/>
              <p:nvPr/>
            </p:nvSpPr>
            <p:spPr>
              <a:xfrm>
                <a:off x="4517125" y="1086100"/>
                <a:ext cx="133500" cy="5886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 name="Google Shape;314;p31"/>
              <p:cNvCxnSpPr/>
              <p:nvPr/>
            </p:nvCxnSpPr>
            <p:spPr>
              <a:xfrm rot="10800000">
                <a:off x="4318975" y="1084322"/>
                <a:ext cx="529800" cy="0"/>
              </a:xfrm>
              <a:prstGeom prst="straightConnector1">
                <a:avLst/>
              </a:prstGeom>
              <a:noFill/>
              <a:ln cap="flat" cmpd="sng" w="9525">
                <a:solidFill>
                  <a:srgbClr val="0B713F"/>
                </a:solidFill>
                <a:prstDash val="solid"/>
                <a:round/>
                <a:headEnd len="sm" w="sm" type="none"/>
                <a:tailEnd len="sm" w="sm" type="none"/>
              </a:ln>
            </p:spPr>
          </p:cxnSp>
        </p:grpSp>
        <p:sp>
          <p:nvSpPr>
            <p:cNvPr id="315" name="Google Shape;315;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Set</a:t>
              </a:r>
              <a:endParaRPr b="1" sz="1100">
                <a:solidFill>
                  <a:srgbClr val="085630"/>
                </a:solidFill>
                <a:highlight>
                  <a:schemeClr val="accent4"/>
                </a:highlight>
                <a:latin typeface="Roboto"/>
                <a:ea typeface="Roboto"/>
                <a:cs typeface="Roboto"/>
                <a:sym typeface="Roboto"/>
              </a:endParaRPr>
            </a:p>
          </p:txBody>
        </p:sp>
        <p:sp>
          <p:nvSpPr>
            <p:cNvPr id="316" name="Google Shape;316;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53,884</a:t>
              </a:r>
              <a:endParaRPr sz="700">
                <a:solidFill>
                  <a:srgbClr val="085630"/>
                </a:solidFill>
                <a:latin typeface="Roboto"/>
                <a:ea typeface="Roboto"/>
                <a:cs typeface="Roboto"/>
                <a:sym typeface="Roboto"/>
              </a:endParaRPr>
            </a:p>
          </p:txBody>
        </p:sp>
      </p:grpSp>
      <p:pic>
        <p:nvPicPr>
          <p:cNvPr id="317" name="Google Shape;317;p31"/>
          <p:cNvPicPr preferRelativeResize="0"/>
          <p:nvPr/>
        </p:nvPicPr>
        <p:blipFill>
          <a:blip r:embed="rId5">
            <a:alphaModFix/>
          </a:blip>
          <a:stretch>
            <a:fillRect/>
          </a:stretch>
        </p:blipFill>
        <p:spPr>
          <a:xfrm>
            <a:off x="645050" y="3668937"/>
            <a:ext cx="566928" cy="566928"/>
          </a:xfrm>
          <a:prstGeom prst="rect">
            <a:avLst/>
          </a:prstGeom>
          <a:noFill/>
          <a:ln>
            <a:noFill/>
          </a:ln>
        </p:spPr>
      </p:pic>
      <p:pic>
        <p:nvPicPr>
          <p:cNvPr id="318" name="Google Shape;318;p31"/>
          <p:cNvPicPr preferRelativeResize="0"/>
          <p:nvPr/>
        </p:nvPicPr>
        <p:blipFill>
          <a:blip r:embed="rId6">
            <a:alphaModFix/>
          </a:blip>
          <a:stretch>
            <a:fillRect/>
          </a:stretch>
        </p:blipFill>
        <p:spPr>
          <a:xfrm>
            <a:off x="645050" y="4663150"/>
            <a:ext cx="566928" cy="566928"/>
          </a:xfrm>
          <a:prstGeom prst="rect">
            <a:avLst/>
          </a:prstGeom>
          <a:noFill/>
          <a:ln>
            <a:noFill/>
          </a:ln>
        </p:spPr>
      </p:pic>
      <p:grpSp>
        <p:nvGrpSpPr>
          <p:cNvPr id="319" name="Google Shape;319;p31"/>
          <p:cNvGrpSpPr/>
          <p:nvPr/>
        </p:nvGrpSpPr>
        <p:grpSpPr>
          <a:xfrm>
            <a:off x="5446346" y="1768380"/>
            <a:ext cx="3338775" cy="1193579"/>
            <a:chOff x="4732925" y="946003"/>
            <a:chExt cx="3338775" cy="1193579"/>
          </a:xfrm>
        </p:grpSpPr>
        <p:grpSp>
          <p:nvGrpSpPr>
            <p:cNvPr id="320" name="Google Shape;320;p31"/>
            <p:cNvGrpSpPr/>
            <p:nvPr/>
          </p:nvGrpSpPr>
          <p:grpSpPr>
            <a:xfrm>
              <a:off x="4732925" y="1140987"/>
              <a:ext cx="529800" cy="998596"/>
              <a:chOff x="4318975" y="1083450"/>
              <a:chExt cx="529800" cy="591305"/>
            </a:xfrm>
          </p:grpSpPr>
          <p:sp>
            <p:nvSpPr>
              <p:cNvPr id="321" name="Google Shape;321;p31"/>
              <p:cNvSpPr/>
              <p:nvPr/>
            </p:nvSpPr>
            <p:spPr>
              <a:xfrm>
                <a:off x="4517129" y="1083455"/>
                <a:ext cx="133500" cy="5913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31"/>
              <p:cNvCxnSpPr/>
              <p:nvPr/>
            </p:nvCxnSpPr>
            <p:spPr>
              <a:xfrm rot="10800000">
                <a:off x="4318975" y="1083450"/>
                <a:ext cx="529800" cy="0"/>
              </a:xfrm>
              <a:prstGeom prst="straightConnector1">
                <a:avLst/>
              </a:prstGeom>
              <a:noFill/>
              <a:ln cap="flat" cmpd="sng" w="9525">
                <a:solidFill>
                  <a:srgbClr val="085630"/>
                </a:solidFill>
                <a:prstDash val="solid"/>
                <a:round/>
                <a:headEnd len="sm" w="sm" type="none"/>
                <a:tailEnd len="sm" w="sm" type="none"/>
              </a:ln>
            </p:spPr>
          </p:cxnSp>
        </p:grpSp>
        <p:sp>
          <p:nvSpPr>
            <p:cNvPr id="323" name="Google Shape;323;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Western Dress</a:t>
              </a:r>
              <a:endParaRPr b="1" sz="1100">
                <a:solidFill>
                  <a:srgbClr val="085630"/>
                </a:solidFill>
                <a:latin typeface="Roboto"/>
                <a:ea typeface="Roboto"/>
                <a:cs typeface="Roboto"/>
                <a:sym typeface="Roboto"/>
              </a:endParaRPr>
            </a:p>
          </p:txBody>
        </p:sp>
        <p:sp>
          <p:nvSpPr>
            <p:cNvPr id="324" name="Google Shape;324;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7653.28</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pic>
        <p:nvPicPr>
          <p:cNvPr id="325" name="Google Shape;325;p31"/>
          <p:cNvPicPr preferRelativeResize="0"/>
          <p:nvPr/>
        </p:nvPicPr>
        <p:blipFill>
          <a:blip r:embed="rId7">
            <a:alphaModFix/>
          </a:blip>
          <a:stretch>
            <a:fillRect/>
          </a:stretch>
        </p:blipFill>
        <p:spPr>
          <a:xfrm>
            <a:off x="4979550" y="1772988"/>
            <a:ext cx="566928" cy="566928"/>
          </a:xfrm>
          <a:prstGeom prst="rect">
            <a:avLst/>
          </a:prstGeom>
          <a:noFill/>
          <a:ln>
            <a:noFill/>
          </a:ln>
        </p:spPr>
      </p:pic>
      <p:pic>
        <p:nvPicPr>
          <p:cNvPr id="326" name="Google Shape;326;p31"/>
          <p:cNvPicPr preferRelativeResize="0"/>
          <p:nvPr/>
        </p:nvPicPr>
        <p:blipFill>
          <a:blip r:embed="rId8">
            <a:alphaModFix/>
          </a:blip>
          <a:stretch>
            <a:fillRect/>
          </a:stretch>
        </p:blipFill>
        <p:spPr>
          <a:xfrm>
            <a:off x="4979547" y="2679850"/>
            <a:ext cx="566929" cy="566929"/>
          </a:xfrm>
          <a:prstGeom prst="rect">
            <a:avLst/>
          </a:prstGeom>
          <a:noFill/>
          <a:ln>
            <a:noFill/>
          </a:ln>
        </p:spPr>
      </p:pic>
      <p:grpSp>
        <p:nvGrpSpPr>
          <p:cNvPr id="327" name="Google Shape;327;p31"/>
          <p:cNvGrpSpPr/>
          <p:nvPr/>
        </p:nvGrpSpPr>
        <p:grpSpPr>
          <a:xfrm>
            <a:off x="5446346" y="2756061"/>
            <a:ext cx="3338775" cy="1193487"/>
            <a:chOff x="4732925" y="946003"/>
            <a:chExt cx="3338775" cy="1193487"/>
          </a:xfrm>
        </p:grpSpPr>
        <p:grpSp>
          <p:nvGrpSpPr>
            <p:cNvPr id="328" name="Google Shape;328;p31"/>
            <p:cNvGrpSpPr/>
            <p:nvPr/>
          </p:nvGrpSpPr>
          <p:grpSpPr>
            <a:xfrm>
              <a:off x="4732925" y="1140987"/>
              <a:ext cx="529800" cy="998503"/>
              <a:chOff x="4318975" y="1083450"/>
              <a:chExt cx="529800" cy="591250"/>
            </a:xfrm>
          </p:grpSpPr>
          <p:sp>
            <p:nvSpPr>
              <p:cNvPr id="329" name="Google Shape;329;p31"/>
              <p:cNvSpPr/>
              <p:nvPr/>
            </p:nvSpPr>
            <p:spPr>
              <a:xfrm>
                <a:off x="4517125" y="1086100"/>
                <a:ext cx="133500" cy="5886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 name="Google Shape;330;p31"/>
              <p:cNvCxnSpPr/>
              <p:nvPr/>
            </p:nvCxnSpPr>
            <p:spPr>
              <a:xfrm rot="10800000">
                <a:off x="4318975" y="1083450"/>
                <a:ext cx="529800" cy="0"/>
              </a:xfrm>
              <a:prstGeom prst="straightConnector1">
                <a:avLst/>
              </a:prstGeom>
              <a:noFill/>
              <a:ln cap="flat" cmpd="sng" w="9525">
                <a:solidFill>
                  <a:srgbClr val="085630"/>
                </a:solidFill>
                <a:prstDash val="solid"/>
                <a:round/>
                <a:headEnd len="sm" w="sm" type="none"/>
                <a:tailEnd len="sm" w="sm" type="none"/>
              </a:ln>
            </p:spPr>
          </p:cxnSp>
        </p:grpSp>
        <p:sp>
          <p:nvSpPr>
            <p:cNvPr id="331" name="Google Shape;331;p31"/>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kurta	</a:t>
              </a:r>
              <a:endParaRPr b="1" sz="1100">
                <a:solidFill>
                  <a:srgbClr val="085630"/>
                </a:solidFill>
                <a:highlight>
                  <a:schemeClr val="accent4"/>
                </a:highlight>
                <a:latin typeface="Roboto"/>
                <a:ea typeface="Roboto"/>
                <a:cs typeface="Roboto"/>
                <a:sym typeface="Roboto"/>
              </a:endParaRPr>
            </a:p>
          </p:txBody>
        </p:sp>
        <p:sp>
          <p:nvSpPr>
            <p:cNvPr id="332" name="Google Shape;332;p31"/>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34256.57</a:t>
              </a:r>
              <a:endParaRPr sz="700">
                <a:solidFill>
                  <a:srgbClr val="085630"/>
                </a:solidFill>
                <a:latin typeface="Roboto"/>
                <a:ea typeface="Roboto"/>
                <a:cs typeface="Roboto"/>
                <a:sym typeface="Roboto"/>
              </a:endParaRPr>
            </a:p>
          </p:txBody>
        </p:sp>
      </p:grpSp>
      <p:sp>
        <p:nvSpPr>
          <p:cNvPr id="333" name="Google Shape;333;p31"/>
          <p:cNvSpPr/>
          <p:nvPr/>
        </p:nvSpPr>
        <p:spPr>
          <a:xfrm rot="-5400000">
            <a:off x="6327696" y="4603645"/>
            <a:ext cx="133500" cy="993900"/>
          </a:xfrm>
          <a:prstGeom prst="rect">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txBox="1"/>
          <p:nvPr/>
        </p:nvSpPr>
        <p:spPr>
          <a:xfrm>
            <a:off x="6891400" y="4935750"/>
            <a:ext cx="11784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Month</a:t>
            </a:r>
            <a:r>
              <a:rPr b="1" lang="en" sz="1000">
                <a:solidFill>
                  <a:schemeClr val="dk1"/>
                </a:solidFill>
              </a:rPr>
              <a:t>: March</a:t>
            </a:r>
            <a:endParaRPr b="1"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3" name="Shape 63"/>
        <p:cNvGrpSpPr/>
        <p:nvPr/>
      </p:nvGrpSpPr>
      <p:grpSpPr>
        <a:xfrm>
          <a:off x="0" y="0"/>
          <a:ext cx="0" cy="0"/>
          <a:chOff x="0" y="0"/>
          <a:chExt cx="0" cy="0"/>
        </a:xfrm>
      </p:grpSpPr>
      <p:sp>
        <p:nvSpPr>
          <p:cNvPr id="64" name="Google Shape;64;p14"/>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 name="Google Shape;65;p1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Project</a:t>
            </a:r>
            <a:r>
              <a:rPr lang="en">
                <a:solidFill>
                  <a:srgbClr val="38761D"/>
                </a:solidFill>
              </a:rPr>
              <a:t> </a:t>
            </a:r>
            <a:r>
              <a:rPr lang="en"/>
              <a:t>Approach</a:t>
            </a:r>
            <a:endParaRPr/>
          </a:p>
        </p:txBody>
      </p:sp>
      <p:sp>
        <p:nvSpPr>
          <p:cNvPr id="66" name="Google Shape;66;p14"/>
          <p:cNvSpPr/>
          <p:nvPr/>
        </p:nvSpPr>
        <p:spPr>
          <a:xfrm>
            <a:off x="1662920" y="3580613"/>
            <a:ext cx="353400" cy="369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519878" y="3277388"/>
            <a:ext cx="1310400" cy="1150175"/>
            <a:chOff x="519878" y="1948510"/>
            <a:chExt cx="1310400" cy="1150175"/>
          </a:xfrm>
        </p:grpSpPr>
        <p:sp>
          <p:nvSpPr>
            <p:cNvPr id="68" name="Google Shape;68;p14"/>
            <p:cNvSpPr/>
            <p:nvPr/>
          </p:nvSpPr>
          <p:spPr>
            <a:xfrm>
              <a:off x="877947" y="1948510"/>
              <a:ext cx="594300" cy="594300"/>
            </a:xfrm>
            <a:prstGeom prst="ellipse">
              <a:avLst/>
            </a:prstGeom>
            <a:noFill/>
            <a:ln cap="flat" cmpd="sng" w="38100">
              <a:solidFill>
                <a:srgbClr val="0B71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519878"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B713F"/>
                  </a:solidFill>
                  <a:latin typeface="Roboto"/>
                  <a:ea typeface="Roboto"/>
                  <a:cs typeface="Roboto"/>
                  <a:sym typeface="Roboto"/>
                </a:rPr>
                <a:t>Data Collection</a:t>
              </a:r>
              <a:endParaRPr b="1" sz="1000">
                <a:solidFill>
                  <a:srgbClr val="0B713F"/>
                </a:solidFill>
                <a:latin typeface="Roboto"/>
                <a:ea typeface="Roboto"/>
                <a:cs typeface="Roboto"/>
                <a:sym typeface="Roboto"/>
              </a:endParaRPr>
            </a:p>
          </p:txBody>
        </p:sp>
      </p:grpSp>
      <p:grpSp>
        <p:nvGrpSpPr>
          <p:cNvPr id="70" name="Google Shape;70;p14"/>
          <p:cNvGrpSpPr/>
          <p:nvPr/>
        </p:nvGrpSpPr>
        <p:grpSpPr>
          <a:xfrm>
            <a:off x="1848940" y="3277388"/>
            <a:ext cx="1310400" cy="1150175"/>
            <a:chOff x="1848940" y="1948510"/>
            <a:chExt cx="1310400" cy="1150175"/>
          </a:xfrm>
        </p:grpSpPr>
        <p:sp>
          <p:nvSpPr>
            <p:cNvPr id="71" name="Google Shape;71;p14"/>
            <p:cNvSpPr/>
            <p:nvPr/>
          </p:nvSpPr>
          <p:spPr>
            <a:xfrm>
              <a:off x="2206990" y="1948510"/>
              <a:ext cx="594300" cy="594300"/>
            </a:xfrm>
            <a:prstGeom prst="ellipse">
              <a:avLst/>
            </a:prstGeom>
            <a:noFill/>
            <a:ln cap="flat" cmpd="sng" w="38100">
              <a:solidFill>
                <a:srgbClr val="0B71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txBox="1"/>
            <p:nvPr/>
          </p:nvSpPr>
          <p:spPr>
            <a:xfrm>
              <a:off x="184894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B713F"/>
                  </a:solidFill>
                  <a:latin typeface="Roboto"/>
                  <a:ea typeface="Roboto"/>
                  <a:cs typeface="Roboto"/>
                  <a:sym typeface="Roboto"/>
                </a:rPr>
                <a:t>Data</a:t>
              </a:r>
              <a:endParaRPr b="1" sz="1000">
                <a:solidFill>
                  <a:srgbClr val="0B713F"/>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0B713F"/>
                  </a:solidFill>
                  <a:latin typeface="Roboto"/>
                  <a:ea typeface="Roboto"/>
                  <a:cs typeface="Roboto"/>
                  <a:sym typeface="Roboto"/>
                </a:rPr>
                <a:t>Understanding</a:t>
              </a:r>
              <a:endParaRPr b="1" sz="1000">
                <a:solidFill>
                  <a:srgbClr val="0B713F"/>
                </a:solidFill>
                <a:latin typeface="Roboto"/>
                <a:ea typeface="Roboto"/>
                <a:cs typeface="Roboto"/>
                <a:sym typeface="Roboto"/>
              </a:endParaRPr>
            </a:p>
          </p:txBody>
        </p:sp>
      </p:grpSp>
      <p:grpSp>
        <p:nvGrpSpPr>
          <p:cNvPr id="73" name="Google Shape;73;p14"/>
          <p:cNvGrpSpPr/>
          <p:nvPr/>
        </p:nvGrpSpPr>
        <p:grpSpPr>
          <a:xfrm>
            <a:off x="3178034" y="3277388"/>
            <a:ext cx="1359900" cy="1150175"/>
            <a:chOff x="3178034" y="1948510"/>
            <a:chExt cx="1359900" cy="1150175"/>
          </a:xfrm>
        </p:grpSpPr>
        <p:sp>
          <p:nvSpPr>
            <p:cNvPr id="74" name="Google Shape;74;p14"/>
            <p:cNvSpPr/>
            <p:nvPr/>
          </p:nvSpPr>
          <p:spPr>
            <a:xfrm>
              <a:off x="3560827" y="1948510"/>
              <a:ext cx="594300" cy="594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 name="Google Shape;75;p14"/>
            <p:cNvSpPr txBox="1"/>
            <p:nvPr/>
          </p:nvSpPr>
          <p:spPr>
            <a:xfrm>
              <a:off x="3178034"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Data Preprocessing</a:t>
              </a:r>
              <a:endParaRPr b="1" sz="1000">
                <a:solidFill>
                  <a:schemeClr val="dk1"/>
                </a:solidFill>
                <a:latin typeface="Roboto"/>
                <a:ea typeface="Roboto"/>
                <a:cs typeface="Roboto"/>
                <a:sym typeface="Roboto"/>
              </a:endParaRPr>
            </a:p>
          </p:txBody>
        </p:sp>
      </p:grpSp>
      <p:grpSp>
        <p:nvGrpSpPr>
          <p:cNvPr id="76" name="Google Shape;76;p14"/>
          <p:cNvGrpSpPr/>
          <p:nvPr/>
        </p:nvGrpSpPr>
        <p:grpSpPr>
          <a:xfrm>
            <a:off x="4557650" y="3277388"/>
            <a:ext cx="1310400" cy="1150175"/>
            <a:chOff x="4557650" y="1948510"/>
            <a:chExt cx="1310400" cy="1150175"/>
          </a:xfrm>
        </p:grpSpPr>
        <p:sp>
          <p:nvSpPr>
            <p:cNvPr id="77" name="Google Shape;77;p14"/>
            <p:cNvSpPr/>
            <p:nvPr/>
          </p:nvSpPr>
          <p:spPr>
            <a:xfrm>
              <a:off x="4915703" y="1948510"/>
              <a:ext cx="594300" cy="594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4557650" y="265228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Exploratory Data Analysis (EDA)</a:t>
              </a:r>
              <a:endParaRPr b="1" sz="1000">
                <a:solidFill>
                  <a:schemeClr val="dk1"/>
                </a:solidFill>
                <a:latin typeface="Roboto"/>
                <a:ea typeface="Roboto"/>
                <a:cs typeface="Roboto"/>
                <a:sym typeface="Roboto"/>
              </a:endParaRPr>
            </a:p>
          </p:txBody>
        </p:sp>
      </p:grpSp>
      <p:grpSp>
        <p:nvGrpSpPr>
          <p:cNvPr id="79" name="Google Shape;79;p14"/>
          <p:cNvGrpSpPr/>
          <p:nvPr/>
        </p:nvGrpSpPr>
        <p:grpSpPr>
          <a:xfrm>
            <a:off x="5887800" y="3277388"/>
            <a:ext cx="1359900" cy="1150175"/>
            <a:chOff x="5887800" y="1948510"/>
            <a:chExt cx="1359900" cy="1150175"/>
          </a:xfrm>
        </p:grpSpPr>
        <p:sp>
          <p:nvSpPr>
            <p:cNvPr id="80" name="Google Shape;80;p14"/>
            <p:cNvSpPr/>
            <p:nvPr/>
          </p:nvSpPr>
          <p:spPr>
            <a:xfrm>
              <a:off x="6270606" y="1948510"/>
              <a:ext cx="594300" cy="594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nvSpPr>
          <p:spPr>
            <a:xfrm>
              <a:off x="5887800" y="2652285"/>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Trend Analysis &amp; Insights</a:t>
              </a:r>
              <a:endParaRPr b="1" sz="1000">
                <a:solidFill>
                  <a:schemeClr val="dk1"/>
                </a:solidFill>
                <a:latin typeface="Roboto"/>
                <a:ea typeface="Roboto"/>
                <a:cs typeface="Roboto"/>
                <a:sym typeface="Roboto"/>
              </a:endParaRPr>
            </a:p>
          </p:txBody>
        </p:sp>
      </p:grpSp>
      <p:grpSp>
        <p:nvGrpSpPr>
          <p:cNvPr id="82" name="Google Shape;82;p14"/>
          <p:cNvGrpSpPr/>
          <p:nvPr/>
        </p:nvGrpSpPr>
        <p:grpSpPr>
          <a:xfrm>
            <a:off x="7264225" y="3277388"/>
            <a:ext cx="1359900" cy="1441195"/>
            <a:chOff x="7264225" y="1948510"/>
            <a:chExt cx="1359900" cy="1441195"/>
          </a:xfrm>
        </p:grpSpPr>
        <p:sp>
          <p:nvSpPr>
            <p:cNvPr id="83" name="Google Shape;83;p14"/>
            <p:cNvSpPr/>
            <p:nvPr/>
          </p:nvSpPr>
          <p:spPr>
            <a:xfrm>
              <a:off x="7647018" y="1948510"/>
              <a:ext cx="594300" cy="594300"/>
            </a:xfrm>
            <a:prstGeom prst="ellipse">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txBox="1"/>
            <p:nvPr/>
          </p:nvSpPr>
          <p:spPr>
            <a:xfrm>
              <a:off x="7264225" y="2652305"/>
              <a:ext cx="1359900" cy="73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dk1"/>
                  </a:solidFill>
                  <a:latin typeface="Roboto"/>
                  <a:ea typeface="Roboto"/>
                  <a:cs typeface="Roboto"/>
                  <a:sym typeface="Roboto"/>
                </a:rPr>
                <a:t>Identifying Gaps &amp; Opportunities for Improvement</a:t>
              </a:r>
              <a:endParaRPr b="1" sz="1000">
                <a:solidFill>
                  <a:schemeClr val="dk1"/>
                </a:solidFill>
                <a:latin typeface="Roboto"/>
                <a:ea typeface="Roboto"/>
                <a:cs typeface="Roboto"/>
                <a:sym typeface="Roboto"/>
              </a:endParaRPr>
            </a:p>
          </p:txBody>
        </p:sp>
      </p:grpSp>
      <p:sp>
        <p:nvSpPr>
          <p:cNvPr id="85" name="Google Shape;85;p14"/>
          <p:cNvSpPr/>
          <p:nvPr/>
        </p:nvSpPr>
        <p:spPr>
          <a:xfrm>
            <a:off x="3004357" y="3580613"/>
            <a:ext cx="3534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4358720" y="3580613"/>
            <a:ext cx="353400" cy="36900"/>
          </a:xfrm>
          <a:prstGeom prst="roundRect">
            <a:avLst>
              <a:gd fmla="val 50000"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5713595" y="3580613"/>
            <a:ext cx="3534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7079257" y="3580613"/>
            <a:ext cx="353400" cy="36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4"/>
          <p:cNvPicPr preferRelativeResize="0"/>
          <p:nvPr/>
        </p:nvPicPr>
        <p:blipFill>
          <a:blip r:embed="rId3">
            <a:alphaModFix/>
          </a:blip>
          <a:stretch>
            <a:fillRect/>
          </a:stretch>
        </p:blipFill>
        <p:spPr>
          <a:xfrm>
            <a:off x="2357938" y="3446675"/>
            <a:ext cx="304800" cy="304800"/>
          </a:xfrm>
          <a:prstGeom prst="rect">
            <a:avLst/>
          </a:prstGeom>
          <a:noFill/>
          <a:ln>
            <a:noFill/>
          </a:ln>
        </p:spPr>
      </p:pic>
      <p:pic>
        <p:nvPicPr>
          <p:cNvPr id="90" name="Google Shape;90;p14"/>
          <p:cNvPicPr preferRelativeResize="0"/>
          <p:nvPr/>
        </p:nvPicPr>
        <p:blipFill>
          <a:blip r:embed="rId4">
            <a:alphaModFix/>
          </a:blip>
          <a:stretch>
            <a:fillRect/>
          </a:stretch>
        </p:blipFill>
        <p:spPr>
          <a:xfrm>
            <a:off x="1016500" y="3403150"/>
            <a:ext cx="304800" cy="348334"/>
          </a:xfrm>
          <a:prstGeom prst="rect">
            <a:avLst/>
          </a:prstGeom>
          <a:noFill/>
          <a:ln>
            <a:noFill/>
          </a:ln>
        </p:spPr>
      </p:pic>
      <p:pic>
        <p:nvPicPr>
          <p:cNvPr id="91" name="Google Shape;91;p14"/>
          <p:cNvPicPr preferRelativeResize="0"/>
          <p:nvPr/>
        </p:nvPicPr>
        <p:blipFill>
          <a:blip r:embed="rId5">
            <a:alphaModFix/>
          </a:blip>
          <a:stretch>
            <a:fillRect/>
          </a:stretch>
        </p:blipFill>
        <p:spPr>
          <a:xfrm>
            <a:off x="6396413" y="3375375"/>
            <a:ext cx="353401" cy="403875"/>
          </a:xfrm>
          <a:prstGeom prst="rect">
            <a:avLst/>
          </a:prstGeom>
          <a:noFill/>
          <a:ln>
            <a:noFill/>
          </a:ln>
        </p:spPr>
      </p:pic>
      <p:pic>
        <p:nvPicPr>
          <p:cNvPr id="92" name="Google Shape;92;p14"/>
          <p:cNvPicPr preferRelativeResize="0"/>
          <p:nvPr/>
        </p:nvPicPr>
        <p:blipFill>
          <a:blip r:embed="rId6">
            <a:alphaModFix/>
          </a:blip>
          <a:stretch>
            <a:fillRect/>
          </a:stretch>
        </p:blipFill>
        <p:spPr>
          <a:xfrm>
            <a:off x="7791775" y="3424900"/>
            <a:ext cx="304800" cy="304800"/>
          </a:xfrm>
          <a:prstGeom prst="rect">
            <a:avLst/>
          </a:prstGeom>
          <a:noFill/>
          <a:ln>
            <a:noFill/>
          </a:ln>
        </p:spPr>
      </p:pic>
      <p:pic>
        <p:nvPicPr>
          <p:cNvPr id="93" name="Google Shape;93;p14"/>
          <p:cNvPicPr preferRelativeResize="0"/>
          <p:nvPr/>
        </p:nvPicPr>
        <p:blipFill>
          <a:blip r:embed="rId7">
            <a:alphaModFix/>
          </a:blip>
          <a:stretch>
            <a:fillRect/>
          </a:stretch>
        </p:blipFill>
        <p:spPr>
          <a:xfrm>
            <a:off x="5060463" y="3424900"/>
            <a:ext cx="304800" cy="304800"/>
          </a:xfrm>
          <a:prstGeom prst="rect">
            <a:avLst/>
          </a:prstGeom>
          <a:noFill/>
          <a:ln>
            <a:noFill/>
          </a:ln>
        </p:spPr>
      </p:pic>
      <p:pic>
        <p:nvPicPr>
          <p:cNvPr id="94" name="Google Shape;94;p14"/>
          <p:cNvPicPr preferRelativeResize="0"/>
          <p:nvPr/>
        </p:nvPicPr>
        <p:blipFill>
          <a:blip r:embed="rId8">
            <a:alphaModFix/>
          </a:blip>
          <a:stretch>
            <a:fillRect/>
          </a:stretch>
        </p:blipFill>
        <p:spPr>
          <a:xfrm>
            <a:off x="3705838" y="3446675"/>
            <a:ext cx="304800" cy="304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338" name="Shape 338"/>
        <p:cNvGrpSpPr/>
        <p:nvPr/>
      </p:nvGrpSpPr>
      <p:grpSpPr>
        <a:xfrm>
          <a:off x="0" y="0"/>
          <a:ext cx="0" cy="0"/>
          <a:chOff x="0" y="0"/>
          <a:chExt cx="0" cy="0"/>
        </a:xfrm>
      </p:grpSpPr>
      <p:sp>
        <p:nvSpPr>
          <p:cNvPr id="339" name="Google Shape;339;p32"/>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3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Sales by Product</a:t>
            </a:r>
            <a:r>
              <a:rPr lang="en"/>
              <a:t> Category (April)</a:t>
            </a:r>
            <a:endParaRPr/>
          </a:p>
        </p:txBody>
      </p:sp>
      <p:pic>
        <p:nvPicPr>
          <p:cNvPr id="341" name="Google Shape;341;p32"/>
          <p:cNvPicPr preferRelativeResize="0"/>
          <p:nvPr/>
        </p:nvPicPr>
        <p:blipFill rotWithShape="1">
          <a:blip r:embed="rId3">
            <a:alphaModFix/>
          </a:blip>
          <a:srcRect b="9485" l="13888" r="13888" t="10199"/>
          <a:stretch/>
        </p:blipFill>
        <p:spPr>
          <a:xfrm>
            <a:off x="645050" y="2726538"/>
            <a:ext cx="566928" cy="566928"/>
          </a:xfrm>
          <a:prstGeom prst="rect">
            <a:avLst/>
          </a:prstGeom>
          <a:noFill/>
          <a:ln>
            <a:noFill/>
          </a:ln>
        </p:spPr>
      </p:pic>
      <p:pic>
        <p:nvPicPr>
          <p:cNvPr id="342" name="Google Shape;342;p32" title="blouse.png"/>
          <p:cNvPicPr preferRelativeResize="0"/>
          <p:nvPr/>
        </p:nvPicPr>
        <p:blipFill rotWithShape="1">
          <a:blip r:embed="rId4">
            <a:alphaModFix/>
          </a:blip>
          <a:srcRect b="0" l="0" r="0" t="0"/>
          <a:stretch/>
        </p:blipFill>
        <p:spPr>
          <a:xfrm>
            <a:off x="647225" y="1701837"/>
            <a:ext cx="562575" cy="562575"/>
          </a:xfrm>
          <a:prstGeom prst="rect">
            <a:avLst/>
          </a:prstGeom>
          <a:noFill/>
          <a:ln>
            <a:noFill/>
          </a:ln>
        </p:spPr>
      </p:pic>
      <p:grpSp>
        <p:nvGrpSpPr>
          <p:cNvPr id="343" name="Google Shape;343;p32"/>
          <p:cNvGrpSpPr/>
          <p:nvPr/>
        </p:nvGrpSpPr>
        <p:grpSpPr>
          <a:xfrm>
            <a:off x="1137596" y="1768380"/>
            <a:ext cx="3338775" cy="1193579"/>
            <a:chOff x="4732925" y="946003"/>
            <a:chExt cx="3338775" cy="1193579"/>
          </a:xfrm>
        </p:grpSpPr>
        <p:grpSp>
          <p:nvGrpSpPr>
            <p:cNvPr id="344" name="Google Shape;344;p32"/>
            <p:cNvGrpSpPr/>
            <p:nvPr/>
          </p:nvGrpSpPr>
          <p:grpSpPr>
            <a:xfrm>
              <a:off x="4732925" y="1140987"/>
              <a:ext cx="529800" cy="998596"/>
              <a:chOff x="4318975" y="1083450"/>
              <a:chExt cx="529800" cy="591305"/>
            </a:xfrm>
          </p:grpSpPr>
          <p:sp>
            <p:nvSpPr>
              <p:cNvPr id="345" name="Google Shape;345;p32"/>
              <p:cNvSpPr/>
              <p:nvPr/>
            </p:nvSpPr>
            <p:spPr>
              <a:xfrm>
                <a:off x="4517129" y="1083455"/>
                <a:ext cx="133500" cy="59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 name="Google Shape;346;p32"/>
              <p:cNvCxnSpPr/>
              <p:nvPr/>
            </p:nvCxnSpPr>
            <p:spPr>
              <a:xfrm rot="10800000">
                <a:off x="4318975" y="1083450"/>
                <a:ext cx="529800" cy="0"/>
              </a:xfrm>
              <a:prstGeom prst="straightConnector1">
                <a:avLst/>
              </a:prstGeom>
              <a:noFill/>
              <a:ln cap="flat" cmpd="sng" w="9525">
                <a:solidFill>
                  <a:srgbClr val="858585"/>
                </a:solidFill>
                <a:prstDash val="solid"/>
                <a:round/>
                <a:headEnd len="sm" w="sm" type="none"/>
                <a:tailEnd len="sm" w="sm" type="none"/>
              </a:ln>
            </p:spPr>
          </p:cxnSp>
        </p:grpSp>
        <p:sp>
          <p:nvSpPr>
            <p:cNvPr id="347" name="Google Shape;347;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Blouse</a:t>
              </a:r>
              <a:endParaRPr b="1" sz="1100">
                <a:solidFill>
                  <a:srgbClr val="085630"/>
                </a:solidFill>
                <a:latin typeface="Roboto"/>
                <a:ea typeface="Roboto"/>
                <a:cs typeface="Roboto"/>
                <a:sym typeface="Roboto"/>
              </a:endParaRPr>
            </a:p>
          </p:txBody>
        </p:sp>
        <p:sp>
          <p:nvSpPr>
            <p:cNvPr id="348" name="Google Shape;348;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195583.21</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grpSp>
        <p:nvGrpSpPr>
          <p:cNvPr id="349" name="Google Shape;349;p32"/>
          <p:cNvGrpSpPr/>
          <p:nvPr/>
        </p:nvGrpSpPr>
        <p:grpSpPr>
          <a:xfrm>
            <a:off x="1137596" y="2756061"/>
            <a:ext cx="3338775" cy="1193487"/>
            <a:chOff x="4732925" y="946003"/>
            <a:chExt cx="3338775" cy="1193487"/>
          </a:xfrm>
        </p:grpSpPr>
        <p:grpSp>
          <p:nvGrpSpPr>
            <p:cNvPr id="350" name="Google Shape;350;p32"/>
            <p:cNvGrpSpPr/>
            <p:nvPr/>
          </p:nvGrpSpPr>
          <p:grpSpPr>
            <a:xfrm>
              <a:off x="4732925" y="1140987"/>
              <a:ext cx="529800" cy="998503"/>
              <a:chOff x="4318975" y="1083450"/>
              <a:chExt cx="529800" cy="591250"/>
            </a:xfrm>
          </p:grpSpPr>
          <p:sp>
            <p:nvSpPr>
              <p:cNvPr id="351" name="Google Shape;351;p32"/>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32"/>
              <p:cNvCxnSpPr/>
              <p:nvPr/>
            </p:nvCxnSpPr>
            <p:spPr>
              <a:xfrm rot="10800000">
                <a:off x="4318975" y="1083450"/>
                <a:ext cx="529800" cy="0"/>
              </a:xfrm>
              <a:prstGeom prst="straightConnector1">
                <a:avLst/>
              </a:prstGeom>
              <a:noFill/>
              <a:ln cap="flat" cmpd="sng" w="9525">
                <a:solidFill>
                  <a:schemeClr val="dk2"/>
                </a:solidFill>
                <a:prstDash val="solid"/>
                <a:round/>
                <a:headEnd len="sm" w="sm" type="none"/>
                <a:tailEnd len="sm" w="sm" type="none"/>
              </a:ln>
            </p:spPr>
          </p:cxnSp>
        </p:grpSp>
        <p:sp>
          <p:nvSpPr>
            <p:cNvPr id="353" name="Google Shape;353;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Ethnic Dress</a:t>
              </a:r>
              <a:endParaRPr b="1" sz="1100">
                <a:solidFill>
                  <a:srgbClr val="085630"/>
                </a:solidFill>
                <a:latin typeface="Roboto"/>
                <a:ea typeface="Roboto"/>
                <a:cs typeface="Roboto"/>
                <a:sym typeface="Roboto"/>
              </a:endParaRPr>
            </a:p>
          </p:txBody>
        </p:sp>
        <p:sp>
          <p:nvSpPr>
            <p:cNvPr id="354" name="Google Shape;354;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250666.65</a:t>
              </a:r>
              <a:endParaRPr sz="700">
                <a:solidFill>
                  <a:srgbClr val="085630"/>
                </a:solidFill>
                <a:latin typeface="Roboto"/>
                <a:ea typeface="Roboto"/>
                <a:cs typeface="Roboto"/>
                <a:sym typeface="Roboto"/>
              </a:endParaRPr>
            </a:p>
          </p:txBody>
        </p:sp>
      </p:grpSp>
      <p:grpSp>
        <p:nvGrpSpPr>
          <p:cNvPr id="355" name="Google Shape;355;p32"/>
          <p:cNvGrpSpPr/>
          <p:nvPr/>
        </p:nvGrpSpPr>
        <p:grpSpPr>
          <a:xfrm>
            <a:off x="1137596" y="4711670"/>
            <a:ext cx="3338775" cy="1193520"/>
            <a:chOff x="4732925" y="946003"/>
            <a:chExt cx="3338775" cy="1193520"/>
          </a:xfrm>
        </p:grpSpPr>
        <p:grpSp>
          <p:nvGrpSpPr>
            <p:cNvPr id="356" name="Google Shape;356;p32"/>
            <p:cNvGrpSpPr/>
            <p:nvPr/>
          </p:nvGrpSpPr>
          <p:grpSpPr>
            <a:xfrm>
              <a:off x="4732925" y="1142456"/>
              <a:ext cx="529800" cy="997068"/>
              <a:chOff x="4318975" y="1084320"/>
              <a:chExt cx="529800" cy="590400"/>
            </a:xfrm>
          </p:grpSpPr>
          <p:sp>
            <p:nvSpPr>
              <p:cNvPr id="357" name="Google Shape;357;p32"/>
              <p:cNvSpPr/>
              <p:nvPr/>
            </p:nvSpPr>
            <p:spPr>
              <a:xfrm>
                <a:off x="4517129" y="1084320"/>
                <a:ext cx="133500" cy="59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 name="Google Shape;358;p32"/>
              <p:cNvCxnSpPr/>
              <p:nvPr/>
            </p:nvCxnSpPr>
            <p:spPr>
              <a:xfrm rot="10800000">
                <a:off x="4318975" y="1084322"/>
                <a:ext cx="529800" cy="0"/>
              </a:xfrm>
              <a:prstGeom prst="straightConnector1">
                <a:avLst/>
              </a:prstGeom>
              <a:noFill/>
              <a:ln cap="flat" cmpd="sng" w="9525">
                <a:solidFill>
                  <a:schemeClr val="dk2"/>
                </a:solidFill>
                <a:prstDash val="solid"/>
                <a:round/>
                <a:headEnd len="sm" w="sm" type="none"/>
                <a:tailEnd len="sm" w="sm" type="none"/>
              </a:ln>
            </p:spPr>
          </p:cxnSp>
        </p:grpSp>
        <p:sp>
          <p:nvSpPr>
            <p:cNvPr id="359" name="Google Shape;359;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Top</a:t>
              </a:r>
              <a:endParaRPr b="1" sz="1100">
                <a:solidFill>
                  <a:srgbClr val="085630"/>
                </a:solidFill>
                <a:highlight>
                  <a:schemeClr val="accent4"/>
                </a:highlight>
                <a:latin typeface="Roboto"/>
                <a:ea typeface="Roboto"/>
                <a:cs typeface="Roboto"/>
                <a:sym typeface="Roboto"/>
              </a:endParaRPr>
            </a:p>
          </p:txBody>
        </p:sp>
        <p:sp>
          <p:nvSpPr>
            <p:cNvPr id="360" name="Google Shape;360;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1821400.22</a:t>
              </a:r>
              <a:endParaRPr sz="700">
                <a:solidFill>
                  <a:srgbClr val="085630"/>
                </a:solidFill>
                <a:latin typeface="Roboto"/>
                <a:ea typeface="Roboto"/>
                <a:cs typeface="Roboto"/>
                <a:sym typeface="Roboto"/>
              </a:endParaRPr>
            </a:p>
          </p:txBody>
        </p:sp>
      </p:grpSp>
      <p:grpSp>
        <p:nvGrpSpPr>
          <p:cNvPr id="361" name="Google Shape;361;p32"/>
          <p:cNvGrpSpPr/>
          <p:nvPr/>
        </p:nvGrpSpPr>
        <p:grpSpPr>
          <a:xfrm>
            <a:off x="1137596" y="3755567"/>
            <a:ext cx="3338775" cy="1193487"/>
            <a:chOff x="4732925" y="946003"/>
            <a:chExt cx="3338775" cy="1193487"/>
          </a:xfrm>
        </p:grpSpPr>
        <p:grpSp>
          <p:nvGrpSpPr>
            <p:cNvPr id="362" name="Google Shape;362;p32"/>
            <p:cNvGrpSpPr/>
            <p:nvPr/>
          </p:nvGrpSpPr>
          <p:grpSpPr>
            <a:xfrm>
              <a:off x="4732925" y="1142460"/>
              <a:ext cx="529800" cy="997030"/>
              <a:chOff x="4318975" y="1084322"/>
              <a:chExt cx="529800" cy="590378"/>
            </a:xfrm>
          </p:grpSpPr>
          <p:sp>
            <p:nvSpPr>
              <p:cNvPr id="363" name="Google Shape;363;p32"/>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32"/>
              <p:cNvCxnSpPr/>
              <p:nvPr/>
            </p:nvCxnSpPr>
            <p:spPr>
              <a:xfrm rot="10800000">
                <a:off x="4318975" y="1084322"/>
                <a:ext cx="529800" cy="0"/>
              </a:xfrm>
              <a:prstGeom prst="straightConnector1">
                <a:avLst/>
              </a:prstGeom>
              <a:noFill/>
              <a:ln cap="flat" cmpd="sng" w="9525">
                <a:solidFill>
                  <a:schemeClr val="dk2"/>
                </a:solidFill>
                <a:prstDash val="solid"/>
                <a:round/>
                <a:headEnd len="sm" w="sm" type="none"/>
                <a:tailEnd len="sm" w="sm" type="none"/>
              </a:ln>
            </p:spPr>
          </p:cxnSp>
        </p:grpSp>
        <p:sp>
          <p:nvSpPr>
            <p:cNvPr id="365" name="Google Shape;365;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Set</a:t>
              </a:r>
              <a:endParaRPr b="1" sz="1100">
                <a:solidFill>
                  <a:srgbClr val="085630"/>
                </a:solidFill>
                <a:latin typeface="Roboto"/>
                <a:ea typeface="Roboto"/>
                <a:cs typeface="Roboto"/>
                <a:sym typeface="Roboto"/>
              </a:endParaRPr>
            </a:p>
          </p:txBody>
        </p:sp>
        <p:sp>
          <p:nvSpPr>
            <p:cNvPr id="366" name="Google Shape;366;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15502956.56</a:t>
              </a:r>
              <a:endParaRPr sz="700">
                <a:solidFill>
                  <a:srgbClr val="085630"/>
                </a:solidFill>
                <a:latin typeface="Roboto"/>
                <a:ea typeface="Roboto"/>
                <a:cs typeface="Roboto"/>
                <a:sym typeface="Roboto"/>
              </a:endParaRPr>
            </a:p>
          </p:txBody>
        </p:sp>
      </p:grpSp>
      <p:pic>
        <p:nvPicPr>
          <p:cNvPr id="367" name="Google Shape;367;p32"/>
          <p:cNvPicPr preferRelativeResize="0"/>
          <p:nvPr/>
        </p:nvPicPr>
        <p:blipFill>
          <a:blip r:embed="rId5">
            <a:alphaModFix/>
          </a:blip>
          <a:stretch>
            <a:fillRect/>
          </a:stretch>
        </p:blipFill>
        <p:spPr>
          <a:xfrm>
            <a:off x="645050" y="3668937"/>
            <a:ext cx="566928" cy="566928"/>
          </a:xfrm>
          <a:prstGeom prst="rect">
            <a:avLst/>
          </a:prstGeom>
          <a:noFill/>
          <a:ln>
            <a:noFill/>
          </a:ln>
        </p:spPr>
      </p:pic>
      <p:pic>
        <p:nvPicPr>
          <p:cNvPr id="368" name="Google Shape;368;p32"/>
          <p:cNvPicPr preferRelativeResize="0"/>
          <p:nvPr/>
        </p:nvPicPr>
        <p:blipFill>
          <a:blip r:embed="rId6">
            <a:alphaModFix/>
          </a:blip>
          <a:stretch>
            <a:fillRect/>
          </a:stretch>
        </p:blipFill>
        <p:spPr>
          <a:xfrm>
            <a:off x="645050" y="4663150"/>
            <a:ext cx="566928" cy="566928"/>
          </a:xfrm>
          <a:prstGeom prst="rect">
            <a:avLst/>
          </a:prstGeom>
          <a:noFill/>
          <a:ln>
            <a:noFill/>
          </a:ln>
        </p:spPr>
      </p:pic>
      <p:grpSp>
        <p:nvGrpSpPr>
          <p:cNvPr id="369" name="Google Shape;369;p32"/>
          <p:cNvGrpSpPr/>
          <p:nvPr/>
        </p:nvGrpSpPr>
        <p:grpSpPr>
          <a:xfrm>
            <a:off x="5446346" y="1768380"/>
            <a:ext cx="3338775" cy="1193579"/>
            <a:chOff x="4732925" y="946003"/>
            <a:chExt cx="3338775" cy="1193579"/>
          </a:xfrm>
        </p:grpSpPr>
        <p:grpSp>
          <p:nvGrpSpPr>
            <p:cNvPr id="370" name="Google Shape;370;p32"/>
            <p:cNvGrpSpPr/>
            <p:nvPr/>
          </p:nvGrpSpPr>
          <p:grpSpPr>
            <a:xfrm>
              <a:off x="4732925" y="1140987"/>
              <a:ext cx="529800" cy="998596"/>
              <a:chOff x="4318975" y="1083450"/>
              <a:chExt cx="529800" cy="591305"/>
            </a:xfrm>
          </p:grpSpPr>
          <p:sp>
            <p:nvSpPr>
              <p:cNvPr id="371" name="Google Shape;371;p32"/>
              <p:cNvSpPr/>
              <p:nvPr/>
            </p:nvSpPr>
            <p:spPr>
              <a:xfrm>
                <a:off x="4517129" y="1083455"/>
                <a:ext cx="133500" cy="59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p32"/>
              <p:cNvCxnSpPr/>
              <p:nvPr/>
            </p:nvCxnSpPr>
            <p:spPr>
              <a:xfrm rot="10800000">
                <a:off x="4318975" y="1083450"/>
                <a:ext cx="529800" cy="0"/>
              </a:xfrm>
              <a:prstGeom prst="straightConnector1">
                <a:avLst/>
              </a:prstGeom>
              <a:noFill/>
              <a:ln cap="flat" cmpd="sng" w="9525">
                <a:solidFill>
                  <a:schemeClr val="dk2"/>
                </a:solidFill>
                <a:prstDash val="solid"/>
                <a:round/>
                <a:headEnd len="sm" w="sm" type="none"/>
                <a:tailEnd len="sm" w="sm" type="none"/>
              </a:ln>
            </p:spPr>
          </p:cxnSp>
        </p:grpSp>
        <p:sp>
          <p:nvSpPr>
            <p:cNvPr id="373" name="Google Shape;373;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Western Dress</a:t>
              </a:r>
              <a:endParaRPr b="1" sz="1100">
                <a:solidFill>
                  <a:srgbClr val="085630"/>
                </a:solidFill>
                <a:highlight>
                  <a:schemeClr val="accent4"/>
                </a:highlight>
                <a:latin typeface="Roboto"/>
                <a:ea typeface="Roboto"/>
                <a:cs typeface="Roboto"/>
                <a:sym typeface="Roboto"/>
              </a:endParaRPr>
            </a:p>
          </p:txBody>
        </p:sp>
        <p:sp>
          <p:nvSpPr>
            <p:cNvPr id="374" name="Google Shape;374;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a:t>
              </a:r>
              <a:r>
                <a:rPr lang="en" sz="700">
                  <a:solidFill>
                    <a:srgbClr val="085630"/>
                  </a:solidFill>
                  <a:latin typeface="Roboto"/>
                  <a:ea typeface="Roboto"/>
                  <a:cs typeface="Roboto"/>
                  <a:sym typeface="Roboto"/>
                </a:rPr>
                <a:t>2927780.51</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pic>
        <p:nvPicPr>
          <p:cNvPr id="375" name="Google Shape;375;p32"/>
          <p:cNvPicPr preferRelativeResize="0"/>
          <p:nvPr/>
        </p:nvPicPr>
        <p:blipFill>
          <a:blip r:embed="rId7">
            <a:alphaModFix/>
          </a:blip>
          <a:stretch>
            <a:fillRect/>
          </a:stretch>
        </p:blipFill>
        <p:spPr>
          <a:xfrm>
            <a:off x="4979550" y="1772988"/>
            <a:ext cx="566928" cy="566928"/>
          </a:xfrm>
          <a:prstGeom prst="rect">
            <a:avLst/>
          </a:prstGeom>
          <a:noFill/>
          <a:ln>
            <a:noFill/>
          </a:ln>
        </p:spPr>
      </p:pic>
      <p:pic>
        <p:nvPicPr>
          <p:cNvPr id="376" name="Google Shape;376;p32"/>
          <p:cNvPicPr preferRelativeResize="0"/>
          <p:nvPr/>
        </p:nvPicPr>
        <p:blipFill>
          <a:blip r:embed="rId8">
            <a:alphaModFix/>
          </a:blip>
          <a:stretch>
            <a:fillRect/>
          </a:stretch>
        </p:blipFill>
        <p:spPr>
          <a:xfrm>
            <a:off x="4979547" y="2679850"/>
            <a:ext cx="566929" cy="566929"/>
          </a:xfrm>
          <a:prstGeom prst="rect">
            <a:avLst/>
          </a:prstGeom>
          <a:noFill/>
          <a:ln>
            <a:noFill/>
          </a:ln>
        </p:spPr>
      </p:pic>
      <p:grpSp>
        <p:nvGrpSpPr>
          <p:cNvPr id="377" name="Google Shape;377;p32"/>
          <p:cNvGrpSpPr/>
          <p:nvPr/>
        </p:nvGrpSpPr>
        <p:grpSpPr>
          <a:xfrm>
            <a:off x="5446346" y="2756061"/>
            <a:ext cx="3338775" cy="1193487"/>
            <a:chOff x="4732925" y="946003"/>
            <a:chExt cx="3338775" cy="1193487"/>
          </a:xfrm>
        </p:grpSpPr>
        <p:grpSp>
          <p:nvGrpSpPr>
            <p:cNvPr id="378" name="Google Shape;378;p32"/>
            <p:cNvGrpSpPr/>
            <p:nvPr/>
          </p:nvGrpSpPr>
          <p:grpSpPr>
            <a:xfrm>
              <a:off x="4732925" y="1140987"/>
              <a:ext cx="529800" cy="998503"/>
              <a:chOff x="4318975" y="1083450"/>
              <a:chExt cx="529800" cy="591250"/>
            </a:xfrm>
          </p:grpSpPr>
          <p:sp>
            <p:nvSpPr>
              <p:cNvPr id="379" name="Google Shape;379;p32"/>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32"/>
              <p:cNvCxnSpPr/>
              <p:nvPr/>
            </p:nvCxnSpPr>
            <p:spPr>
              <a:xfrm rot="10800000">
                <a:off x="4318975" y="1083450"/>
                <a:ext cx="529800" cy="0"/>
              </a:xfrm>
              <a:prstGeom prst="straightConnector1">
                <a:avLst/>
              </a:prstGeom>
              <a:noFill/>
              <a:ln cap="flat" cmpd="sng" w="9525">
                <a:solidFill>
                  <a:schemeClr val="dk2"/>
                </a:solidFill>
                <a:prstDash val="solid"/>
                <a:round/>
                <a:headEnd len="sm" w="sm" type="none"/>
                <a:tailEnd len="sm" w="sm" type="none"/>
              </a:ln>
            </p:spPr>
          </p:cxnSp>
        </p:grpSp>
        <p:sp>
          <p:nvSpPr>
            <p:cNvPr id="381" name="Google Shape;381;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kurta	</a:t>
              </a:r>
              <a:endParaRPr b="1" sz="1100">
                <a:solidFill>
                  <a:srgbClr val="085630"/>
                </a:solidFill>
                <a:latin typeface="Roboto"/>
                <a:ea typeface="Roboto"/>
                <a:cs typeface="Roboto"/>
                <a:sym typeface="Roboto"/>
              </a:endParaRPr>
            </a:p>
          </p:txBody>
        </p:sp>
        <p:sp>
          <p:nvSpPr>
            <p:cNvPr id="382" name="Google Shape;382;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8013898.48</a:t>
              </a:r>
              <a:endParaRPr sz="700">
                <a:solidFill>
                  <a:srgbClr val="085630"/>
                </a:solidFill>
                <a:latin typeface="Roboto"/>
                <a:ea typeface="Roboto"/>
                <a:cs typeface="Roboto"/>
                <a:sym typeface="Roboto"/>
              </a:endParaRPr>
            </a:p>
          </p:txBody>
        </p:sp>
      </p:grpSp>
      <p:sp>
        <p:nvSpPr>
          <p:cNvPr id="383" name="Google Shape;383;p32"/>
          <p:cNvSpPr/>
          <p:nvPr/>
        </p:nvSpPr>
        <p:spPr>
          <a:xfrm rot="-5400000">
            <a:off x="6189821" y="5957195"/>
            <a:ext cx="133500" cy="993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txBox="1"/>
          <p:nvPr/>
        </p:nvSpPr>
        <p:spPr>
          <a:xfrm>
            <a:off x="6929000" y="6289300"/>
            <a:ext cx="11784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Month: April</a:t>
            </a:r>
            <a:endParaRPr b="1" sz="1000">
              <a:solidFill>
                <a:schemeClr val="dk1"/>
              </a:solidFill>
            </a:endParaRPr>
          </a:p>
        </p:txBody>
      </p:sp>
      <p:grpSp>
        <p:nvGrpSpPr>
          <p:cNvPr id="385" name="Google Shape;385;p32"/>
          <p:cNvGrpSpPr/>
          <p:nvPr/>
        </p:nvGrpSpPr>
        <p:grpSpPr>
          <a:xfrm>
            <a:off x="5446346" y="3755573"/>
            <a:ext cx="3338775" cy="1193487"/>
            <a:chOff x="4732925" y="946003"/>
            <a:chExt cx="3338775" cy="1193487"/>
          </a:xfrm>
        </p:grpSpPr>
        <p:grpSp>
          <p:nvGrpSpPr>
            <p:cNvPr id="386" name="Google Shape;386;p32"/>
            <p:cNvGrpSpPr/>
            <p:nvPr/>
          </p:nvGrpSpPr>
          <p:grpSpPr>
            <a:xfrm>
              <a:off x="4732925" y="1140987"/>
              <a:ext cx="529800" cy="998503"/>
              <a:chOff x="4318975" y="1083450"/>
              <a:chExt cx="529800" cy="591250"/>
            </a:xfrm>
          </p:grpSpPr>
          <p:sp>
            <p:nvSpPr>
              <p:cNvPr id="387" name="Google Shape;387;p32"/>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8" name="Google Shape;388;p32"/>
              <p:cNvCxnSpPr/>
              <p:nvPr/>
            </p:nvCxnSpPr>
            <p:spPr>
              <a:xfrm rot="10800000">
                <a:off x="4318975" y="1083450"/>
                <a:ext cx="529800" cy="0"/>
              </a:xfrm>
              <a:prstGeom prst="straightConnector1">
                <a:avLst/>
              </a:prstGeom>
              <a:noFill/>
              <a:ln cap="flat" cmpd="sng" w="9525">
                <a:solidFill>
                  <a:schemeClr val="dk2"/>
                </a:solidFill>
                <a:prstDash val="solid"/>
                <a:round/>
                <a:headEnd len="sm" w="sm" type="none"/>
                <a:tailEnd len="sm" w="sm" type="none"/>
              </a:ln>
            </p:spPr>
          </p:cxnSp>
        </p:grpSp>
        <p:sp>
          <p:nvSpPr>
            <p:cNvPr id="389" name="Google Shape;389;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Saree</a:t>
              </a:r>
              <a:r>
                <a:rPr b="1" lang="en" sz="1100">
                  <a:solidFill>
                    <a:srgbClr val="085630"/>
                  </a:solidFill>
                  <a:latin typeface="Roboto"/>
                  <a:ea typeface="Roboto"/>
                  <a:cs typeface="Roboto"/>
                  <a:sym typeface="Roboto"/>
                </a:rPr>
                <a:t>	</a:t>
              </a:r>
              <a:endParaRPr b="1" sz="1100">
                <a:solidFill>
                  <a:srgbClr val="085630"/>
                </a:solidFill>
                <a:latin typeface="Roboto"/>
                <a:ea typeface="Roboto"/>
                <a:cs typeface="Roboto"/>
                <a:sym typeface="Roboto"/>
              </a:endParaRPr>
            </a:p>
          </p:txBody>
        </p:sp>
        <p:sp>
          <p:nvSpPr>
            <p:cNvPr id="390" name="Google Shape;390;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55655.24</a:t>
              </a:r>
              <a:endParaRPr sz="700">
                <a:solidFill>
                  <a:srgbClr val="085630"/>
                </a:solidFill>
                <a:latin typeface="Roboto"/>
                <a:ea typeface="Roboto"/>
                <a:cs typeface="Roboto"/>
                <a:sym typeface="Roboto"/>
              </a:endParaRPr>
            </a:p>
          </p:txBody>
        </p:sp>
      </p:grpSp>
      <p:grpSp>
        <p:nvGrpSpPr>
          <p:cNvPr id="391" name="Google Shape;391;p32"/>
          <p:cNvGrpSpPr/>
          <p:nvPr/>
        </p:nvGrpSpPr>
        <p:grpSpPr>
          <a:xfrm>
            <a:off x="5446346" y="4711698"/>
            <a:ext cx="3338775" cy="1193487"/>
            <a:chOff x="4732925" y="946003"/>
            <a:chExt cx="3338775" cy="1193487"/>
          </a:xfrm>
        </p:grpSpPr>
        <p:grpSp>
          <p:nvGrpSpPr>
            <p:cNvPr id="392" name="Google Shape;392;p32"/>
            <p:cNvGrpSpPr/>
            <p:nvPr/>
          </p:nvGrpSpPr>
          <p:grpSpPr>
            <a:xfrm>
              <a:off x="4732925" y="1140987"/>
              <a:ext cx="529800" cy="998503"/>
              <a:chOff x="4318975" y="1083450"/>
              <a:chExt cx="529800" cy="591250"/>
            </a:xfrm>
          </p:grpSpPr>
          <p:sp>
            <p:nvSpPr>
              <p:cNvPr id="393" name="Google Shape;393;p32"/>
              <p:cNvSpPr/>
              <p:nvPr/>
            </p:nvSpPr>
            <p:spPr>
              <a:xfrm>
                <a:off x="4517125" y="1086100"/>
                <a:ext cx="133500" cy="58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32"/>
              <p:cNvCxnSpPr/>
              <p:nvPr/>
            </p:nvCxnSpPr>
            <p:spPr>
              <a:xfrm rot="10800000">
                <a:off x="4318975" y="1083450"/>
                <a:ext cx="529800" cy="0"/>
              </a:xfrm>
              <a:prstGeom prst="straightConnector1">
                <a:avLst/>
              </a:prstGeom>
              <a:noFill/>
              <a:ln cap="flat" cmpd="sng" w="9525">
                <a:solidFill>
                  <a:schemeClr val="dk2"/>
                </a:solidFill>
                <a:prstDash val="solid"/>
                <a:round/>
                <a:headEnd len="sm" w="sm" type="none"/>
                <a:tailEnd len="sm" w="sm" type="none"/>
              </a:ln>
            </p:spPr>
          </p:cxnSp>
        </p:grpSp>
        <p:sp>
          <p:nvSpPr>
            <p:cNvPr id="395" name="Google Shape;395;p3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Bottom</a:t>
              </a:r>
              <a:endParaRPr b="1" sz="1100">
                <a:solidFill>
                  <a:srgbClr val="085630"/>
                </a:solidFill>
                <a:latin typeface="Roboto"/>
                <a:ea typeface="Roboto"/>
                <a:cs typeface="Roboto"/>
                <a:sym typeface="Roboto"/>
              </a:endParaRPr>
            </a:p>
          </p:txBody>
        </p:sp>
        <p:sp>
          <p:nvSpPr>
            <p:cNvPr id="396" name="Google Shape;396;p32"/>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63308.45</a:t>
              </a:r>
              <a:endParaRPr sz="700">
                <a:solidFill>
                  <a:srgbClr val="085630"/>
                </a:solidFill>
                <a:latin typeface="Roboto"/>
                <a:ea typeface="Roboto"/>
                <a:cs typeface="Roboto"/>
                <a:sym typeface="Roboto"/>
              </a:endParaRPr>
            </a:p>
          </p:txBody>
        </p:sp>
      </p:grpSp>
      <p:pic>
        <p:nvPicPr>
          <p:cNvPr id="397" name="Google Shape;397;p32"/>
          <p:cNvPicPr preferRelativeResize="0"/>
          <p:nvPr/>
        </p:nvPicPr>
        <p:blipFill>
          <a:blip r:embed="rId9">
            <a:alphaModFix/>
          </a:blip>
          <a:stretch>
            <a:fillRect/>
          </a:stretch>
        </p:blipFill>
        <p:spPr>
          <a:xfrm>
            <a:off x="4979550" y="3695763"/>
            <a:ext cx="566928" cy="566928"/>
          </a:xfrm>
          <a:prstGeom prst="rect">
            <a:avLst/>
          </a:prstGeom>
          <a:noFill/>
          <a:ln>
            <a:noFill/>
          </a:ln>
        </p:spPr>
      </p:pic>
      <p:pic>
        <p:nvPicPr>
          <p:cNvPr id="398" name="Google Shape;398;p32"/>
          <p:cNvPicPr preferRelativeResize="0"/>
          <p:nvPr/>
        </p:nvPicPr>
        <p:blipFill>
          <a:blip r:embed="rId10">
            <a:alphaModFix/>
          </a:blip>
          <a:stretch>
            <a:fillRect/>
          </a:stretch>
        </p:blipFill>
        <p:spPr>
          <a:xfrm>
            <a:off x="4979550" y="4711688"/>
            <a:ext cx="566929" cy="5669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02" name="Shape 402"/>
        <p:cNvGrpSpPr/>
        <p:nvPr/>
      </p:nvGrpSpPr>
      <p:grpSpPr>
        <a:xfrm>
          <a:off x="0" y="0"/>
          <a:ext cx="0" cy="0"/>
          <a:chOff x="0" y="0"/>
          <a:chExt cx="0" cy="0"/>
        </a:xfrm>
      </p:grpSpPr>
      <p:sp>
        <p:nvSpPr>
          <p:cNvPr id="403" name="Google Shape;403;p33"/>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Sales by Product</a:t>
            </a:r>
            <a:r>
              <a:rPr lang="en"/>
              <a:t> Category (May)</a:t>
            </a:r>
            <a:endParaRPr/>
          </a:p>
        </p:txBody>
      </p:sp>
      <p:pic>
        <p:nvPicPr>
          <p:cNvPr id="405" name="Google Shape;405;p33"/>
          <p:cNvPicPr preferRelativeResize="0"/>
          <p:nvPr/>
        </p:nvPicPr>
        <p:blipFill rotWithShape="1">
          <a:blip r:embed="rId3">
            <a:alphaModFix/>
          </a:blip>
          <a:srcRect b="9485" l="13888" r="13888" t="10199"/>
          <a:stretch/>
        </p:blipFill>
        <p:spPr>
          <a:xfrm>
            <a:off x="645050" y="2726538"/>
            <a:ext cx="566928" cy="566928"/>
          </a:xfrm>
          <a:prstGeom prst="rect">
            <a:avLst/>
          </a:prstGeom>
          <a:noFill/>
          <a:ln>
            <a:noFill/>
          </a:ln>
        </p:spPr>
      </p:pic>
      <p:pic>
        <p:nvPicPr>
          <p:cNvPr id="406" name="Google Shape;406;p33" title="blouse.png"/>
          <p:cNvPicPr preferRelativeResize="0"/>
          <p:nvPr/>
        </p:nvPicPr>
        <p:blipFill rotWithShape="1">
          <a:blip r:embed="rId4">
            <a:alphaModFix/>
          </a:blip>
          <a:srcRect b="0" l="0" r="0" t="0"/>
          <a:stretch/>
        </p:blipFill>
        <p:spPr>
          <a:xfrm>
            <a:off x="647225" y="1701837"/>
            <a:ext cx="562575" cy="562575"/>
          </a:xfrm>
          <a:prstGeom prst="rect">
            <a:avLst/>
          </a:prstGeom>
          <a:noFill/>
          <a:ln>
            <a:noFill/>
          </a:ln>
        </p:spPr>
      </p:pic>
      <p:grpSp>
        <p:nvGrpSpPr>
          <p:cNvPr id="407" name="Google Shape;407;p33"/>
          <p:cNvGrpSpPr/>
          <p:nvPr/>
        </p:nvGrpSpPr>
        <p:grpSpPr>
          <a:xfrm>
            <a:off x="1137596" y="1768380"/>
            <a:ext cx="3338775" cy="1193579"/>
            <a:chOff x="4732925" y="946003"/>
            <a:chExt cx="3338775" cy="1193579"/>
          </a:xfrm>
        </p:grpSpPr>
        <p:grpSp>
          <p:nvGrpSpPr>
            <p:cNvPr id="408" name="Google Shape;408;p33"/>
            <p:cNvGrpSpPr/>
            <p:nvPr/>
          </p:nvGrpSpPr>
          <p:grpSpPr>
            <a:xfrm>
              <a:off x="4732925" y="1140987"/>
              <a:ext cx="529800" cy="998596"/>
              <a:chOff x="4318975" y="1083450"/>
              <a:chExt cx="529800" cy="591305"/>
            </a:xfrm>
          </p:grpSpPr>
          <p:sp>
            <p:nvSpPr>
              <p:cNvPr id="409" name="Google Shape;409;p33"/>
              <p:cNvSpPr/>
              <p:nvPr/>
            </p:nvSpPr>
            <p:spPr>
              <a:xfrm>
                <a:off x="4517129" y="1083455"/>
                <a:ext cx="133500" cy="59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 name="Google Shape;410;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11" name="Google Shape;411;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Blouse</a:t>
              </a:r>
              <a:endParaRPr b="1" sz="1100">
                <a:solidFill>
                  <a:srgbClr val="085630"/>
                </a:solidFill>
                <a:latin typeface="Roboto"/>
                <a:ea typeface="Roboto"/>
                <a:cs typeface="Roboto"/>
                <a:sym typeface="Roboto"/>
              </a:endParaRPr>
            </a:p>
          </p:txBody>
        </p:sp>
        <p:sp>
          <p:nvSpPr>
            <p:cNvPr id="412" name="Google Shape;412;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a:t>
              </a:r>
              <a:r>
                <a:rPr lang="en" sz="700">
                  <a:solidFill>
                    <a:srgbClr val="085630"/>
                  </a:solidFill>
                  <a:latin typeface="Roboto"/>
                  <a:ea typeface="Roboto"/>
                  <a:cs typeface="Roboto"/>
                  <a:sym typeface="Roboto"/>
                </a:rPr>
                <a:t>159794.68</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grpSp>
        <p:nvGrpSpPr>
          <p:cNvPr id="413" name="Google Shape;413;p33"/>
          <p:cNvGrpSpPr/>
          <p:nvPr/>
        </p:nvGrpSpPr>
        <p:grpSpPr>
          <a:xfrm>
            <a:off x="1137596" y="2756061"/>
            <a:ext cx="3338775" cy="1193487"/>
            <a:chOff x="4732925" y="946003"/>
            <a:chExt cx="3338775" cy="1193487"/>
          </a:xfrm>
        </p:grpSpPr>
        <p:grpSp>
          <p:nvGrpSpPr>
            <p:cNvPr id="414" name="Google Shape;414;p33"/>
            <p:cNvGrpSpPr/>
            <p:nvPr/>
          </p:nvGrpSpPr>
          <p:grpSpPr>
            <a:xfrm>
              <a:off x="4732925" y="1140987"/>
              <a:ext cx="529800" cy="998503"/>
              <a:chOff x="4318975" y="1083450"/>
              <a:chExt cx="529800" cy="591250"/>
            </a:xfrm>
          </p:grpSpPr>
          <p:sp>
            <p:nvSpPr>
              <p:cNvPr id="415" name="Google Shape;415;p33"/>
              <p:cNvSpPr/>
              <p:nvPr/>
            </p:nvSpPr>
            <p:spPr>
              <a:xfrm>
                <a:off x="4517125" y="1086100"/>
                <a:ext cx="133500" cy="58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17" name="Google Shape;417;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Ethnic Dress</a:t>
              </a:r>
              <a:endParaRPr b="1" sz="1100">
                <a:solidFill>
                  <a:srgbClr val="085630"/>
                </a:solidFill>
                <a:latin typeface="Roboto"/>
                <a:ea typeface="Roboto"/>
                <a:cs typeface="Roboto"/>
                <a:sym typeface="Roboto"/>
              </a:endParaRPr>
            </a:p>
          </p:txBody>
        </p:sp>
        <p:sp>
          <p:nvSpPr>
            <p:cNvPr id="418" name="Google Shape;418;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293092.34</a:t>
              </a:r>
              <a:endParaRPr sz="700">
                <a:solidFill>
                  <a:srgbClr val="085630"/>
                </a:solidFill>
                <a:latin typeface="Roboto"/>
                <a:ea typeface="Roboto"/>
                <a:cs typeface="Roboto"/>
                <a:sym typeface="Roboto"/>
              </a:endParaRPr>
            </a:p>
          </p:txBody>
        </p:sp>
      </p:grpSp>
      <p:grpSp>
        <p:nvGrpSpPr>
          <p:cNvPr id="419" name="Google Shape;419;p33"/>
          <p:cNvGrpSpPr/>
          <p:nvPr/>
        </p:nvGrpSpPr>
        <p:grpSpPr>
          <a:xfrm>
            <a:off x="1137596" y="4711670"/>
            <a:ext cx="3338775" cy="1193520"/>
            <a:chOff x="4732925" y="946003"/>
            <a:chExt cx="3338775" cy="1193520"/>
          </a:xfrm>
        </p:grpSpPr>
        <p:grpSp>
          <p:nvGrpSpPr>
            <p:cNvPr id="420" name="Google Shape;420;p33"/>
            <p:cNvGrpSpPr/>
            <p:nvPr/>
          </p:nvGrpSpPr>
          <p:grpSpPr>
            <a:xfrm>
              <a:off x="4732925" y="1142456"/>
              <a:ext cx="529800" cy="997068"/>
              <a:chOff x="4318975" y="1084320"/>
              <a:chExt cx="529800" cy="590400"/>
            </a:xfrm>
          </p:grpSpPr>
          <p:sp>
            <p:nvSpPr>
              <p:cNvPr id="421" name="Google Shape;421;p33"/>
              <p:cNvSpPr/>
              <p:nvPr/>
            </p:nvSpPr>
            <p:spPr>
              <a:xfrm>
                <a:off x="4517129" y="1084320"/>
                <a:ext cx="133500" cy="590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33"/>
              <p:cNvCxnSpPr/>
              <p:nvPr/>
            </p:nvCxnSpPr>
            <p:spPr>
              <a:xfrm rot="10800000">
                <a:off x="4318975" y="1084322"/>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23" name="Google Shape;423;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Top</a:t>
              </a:r>
              <a:endParaRPr b="1" sz="1100">
                <a:solidFill>
                  <a:srgbClr val="085630"/>
                </a:solidFill>
                <a:highlight>
                  <a:schemeClr val="accent4"/>
                </a:highlight>
                <a:latin typeface="Roboto"/>
                <a:ea typeface="Roboto"/>
                <a:cs typeface="Roboto"/>
                <a:sym typeface="Roboto"/>
              </a:endParaRPr>
            </a:p>
          </p:txBody>
        </p:sp>
        <p:sp>
          <p:nvSpPr>
            <p:cNvPr id="424" name="Google Shape;424;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1995120.16</a:t>
              </a:r>
              <a:endParaRPr sz="700">
                <a:solidFill>
                  <a:srgbClr val="085630"/>
                </a:solidFill>
                <a:latin typeface="Roboto"/>
                <a:ea typeface="Roboto"/>
                <a:cs typeface="Roboto"/>
                <a:sym typeface="Roboto"/>
              </a:endParaRPr>
            </a:p>
          </p:txBody>
        </p:sp>
      </p:grpSp>
      <p:grpSp>
        <p:nvGrpSpPr>
          <p:cNvPr id="425" name="Google Shape;425;p33"/>
          <p:cNvGrpSpPr/>
          <p:nvPr/>
        </p:nvGrpSpPr>
        <p:grpSpPr>
          <a:xfrm>
            <a:off x="1137596" y="3755567"/>
            <a:ext cx="3338775" cy="1193487"/>
            <a:chOff x="4732925" y="946003"/>
            <a:chExt cx="3338775" cy="1193487"/>
          </a:xfrm>
        </p:grpSpPr>
        <p:grpSp>
          <p:nvGrpSpPr>
            <p:cNvPr id="426" name="Google Shape;426;p33"/>
            <p:cNvGrpSpPr/>
            <p:nvPr/>
          </p:nvGrpSpPr>
          <p:grpSpPr>
            <a:xfrm>
              <a:off x="4732925" y="1142460"/>
              <a:ext cx="529800" cy="997030"/>
              <a:chOff x="4318975" y="1084322"/>
              <a:chExt cx="529800" cy="590378"/>
            </a:xfrm>
          </p:grpSpPr>
          <p:sp>
            <p:nvSpPr>
              <p:cNvPr id="427" name="Google Shape;427;p33"/>
              <p:cNvSpPr/>
              <p:nvPr/>
            </p:nvSpPr>
            <p:spPr>
              <a:xfrm>
                <a:off x="4517125" y="1086100"/>
                <a:ext cx="133500" cy="58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 name="Google Shape;428;p33"/>
              <p:cNvCxnSpPr/>
              <p:nvPr/>
            </p:nvCxnSpPr>
            <p:spPr>
              <a:xfrm rot="10800000">
                <a:off x="4318975" y="1084322"/>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29" name="Google Shape;429;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Set</a:t>
              </a:r>
              <a:endParaRPr b="1" sz="1100">
                <a:solidFill>
                  <a:srgbClr val="085630"/>
                </a:solidFill>
                <a:latin typeface="Roboto"/>
                <a:ea typeface="Roboto"/>
                <a:cs typeface="Roboto"/>
                <a:sym typeface="Roboto"/>
              </a:endParaRPr>
            </a:p>
          </p:txBody>
        </p:sp>
        <p:sp>
          <p:nvSpPr>
            <p:cNvPr id="430" name="Google Shape;430;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12640967.35</a:t>
              </a:r>
              <a:endParaRPr sz="700">
                <a:solidFill>
                  <a:srgbClr val="085630"/>
                </a:solidFill>
                <a:latin typeface="Roboto"/>
                <a:ea typeface="Roboto"/>
                <a:cs typeface="Roboto"/>
                <a:sym typeface="Roboto"/>
              </a:endParaRPr>
            </a:p>
          </p:txBody>
        </p:sp>
      </p:grpSp>
      <p:pic>
        <p:nvPicPr>
          <p:cNvPr id="431" name="Google Shape;431;p33"/>
          <p:cNvPicPr preferRelativeResize="0"/>
          <p:nvPr/>
        </p:nvPicPr>
        <p:blipFill>
          <a:blip r:embed="rId5">
            <a:alphaModFix/>
          </a:blip>
          <a:stretch>
            <a:fillRect/>
          </a:stretch>
        </p:blipFill>
        <p:spPr>
          <a:xfrm>
            <a:off x="645050" y="3668937"/>
            <a:ext cx="566928" cy="566928"/>
          </a:xfrm>
          <a:prstGeom prst="rect">
            <a:avLst/>
          </a:prstGeom>
          <a:noFill/>
          <a:ln>
            <a:noFill/>
          </a:ln>
        </p:spPr>
      </p:pic>
      <p:pic>
        <p:nvPicPr>
          <p:cNvPr id="432" name="Google Shape;432;p33"/>
          <p:cNvPicPr preferRelativeResize="0"/>
          <p:nvPr/>
        </p:nvPicPr>
        <p:blipFill>
          <a:blip r:embed="rId6">
            <a:alphaModFix/>
          </a:blip>
          <a:stretch>
            <a:fillRect/>
          </a:stretch>
        </p:blipFill>
        <p:spPr>
          <a:xfrm>
            <a:off x="645050" y="4663150"/>
            <a:ext cx="566928" cy="566928"/>
          </a:xfrm>
          <a:prstGeom prst="rect">
            <a:avLst/>
          </a:prstGeom>
          <a:noFill/>
          <a:ln>
            <a:noFill/>
          </a:ln>
        </p:spPr>
      </p:pic>
      <p:grpSp>
        <p:nvGrpSpPr>
          <p:cNvPr id="433" name="Google Shape;433;p33"/>
          <p:cNvGrpSpPr/>
          <p:nvPr/>
        </p:nvGrpSpPr>
        <p:grpSpPr>
          <a:xfrm>
            <a:off x="5446346" y="1768380"/>
            <a:ext cx="3338775" cy="1193579"/>
            <a:chOff x="4732925" y="946003"/>
            <a:chExt cx="3338775" cy="1193579"/>
          </a:xfrm>
        </p:grpSpPr>
        <p:grpSp>
          <p:nvGrpSpPr>
            <p:cNvPr id="434" name="Google Shape;434;p33"/>
            <p:cNvGrpSpPr/>
            <p:nvPr/>
          </p:nvGrpSpPr>
          <p:grpSpPr>
            <a:xfrm>
              <a:off x="4732925" y="1140987"/>
              <a:ext cx="529800" cy="998596"/>
              <a:chOff x="4318975" y="1083450"/>
              <a:chExt cx="529800" cy="591305"/>
            </a:xfrm>
          </p:grpSpPr>
          <p:sp>
            <p:nvSpPr>
              <p:cNvPr id="435" name="Google Shape;435;p33"/>
              <p:cNvSpPr/>
              <p:nvPr/>
            </p:nvSpPr>
            <p:spPr>
              <a:xfrm>
                <a:off x="4517129" y="1083455"/>
                <a:ext cx="133500" cy="591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 name="Google Shape;436;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37" name="Google Shape;437;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Western Dress</a:t>
              </a:r>
              <a:endParaRPr b="1" sz="1100">
                <a:solidFill>
                  <a:srgbClr val="085630"/>
                </a:solidFill>
                <a:highlight>
                  <a:schemeClr val="accent4"/>
                </a:highlight>
                <a:latin typeface="Roboto"/>
                <a:ea typeface="Roboto"/>
                <a:cs typeface="Roboto"/>
                <a:sym typeface="Roboto"/>
              </a:endParaRPr>
            </a:p>
          </p:txBody>
        </p:sp>
        <p:sp>
          <p:nvSpPr>
            <p:cNvPr id="438" name="Google Shape;438;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a:t>
              </a:r>
              <a:r>
                <a:rPr lang="en" sz="700">
                  <a:solidFill>
                    <a:srgbClr val="085630"/>
                  </a:solidFill>
                  <a:latin typeface="Roboto"/>
                  <a:ea typeface="Roboto"/>
                  <a:cs typeface="Roboto"/>
                  <a:sym typeface="Roboto"/>
                </a:rPr>
                <a:t>4381304.41</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pic>
        <p:nvPicPr>
          <p:cNvPr id="439" name="Google Shape;439;p33"/>
          <p:cNvPicPr preferRelativeResize="0"/>
          <p:nvPr/>
        </p:nvPicPr>
        <p:blipFill>
          <a:blip r:embed="rId7">
            <a:alphaModFix/>
          </a:blip>
          <a:stretch>
            <a:fillRect/>
          </a:stretch>
        </p:blipFill>
        <p:spPr>
          <a:xfrm>
            <a:off x="4979550" y="1772988"/>
            <a:ext cx="566928" cy="566928"/>
          </a:xfrm>
          <a:prstGeom prst="rect">
            <a:avLst/>
          </a:prstGeom>
          <a:noFill/>
          <a:ln>
            <a:noFill/>
          </a:ln>
        </p:spPr>
      </p:pic>
      <p:pic>
        <p:nvPicPr>
          <p:cNvPr id="440" name="Google Shape;440;p33"/>
          <p:cNvPicPr preferRelativeResize="0"/>
          <p:nvPr/>
        </p:nvPicPr>
        <p:blipFill>
          <a:blip r:embed="rId8">
            <a:alphaModFix/>
          </a:blip>
          <a:stretch>
            <a:fillRect/>
          </a:stretch>
        </p:blipFill>
        <p:spPr>
          <a:xfrm>
            <a:off x="4979547" y="2679850"/>
            <a:ext cx="566929" cy="566929"/>
          </a:xfrm>
          <a:prstGeom prst="rect">
            <a:avLst/>
          </a:prstGeom>
          <a:noFill/>
          <a:ln>
            <a:noFill/>
          </a:ln>
        </p:spPr>
      </p:pic>
      <p:grpSp>
        <p:nvGrpSpPr>
          <p:cNvPr id="441" name="Google Shape;441;p33"/>
          <p:cNvGrpSpPr/>
          <p:nvPr/>
        </p:nvGrpSpPr>
        <p:grpSpPr>
          <a:xfrm>
            <a:off x="5446346" y="2756061"/>
            <a:ext cx="3338775" cy="1193487"/>
            <a:chOff x="4732925" y="946003"/>
            <a:chExt cx="3338775" cy="1193487"/>
          </a:xfrm>
        </p:grpSpPr>
        <p:grpSp>
          <p:nvGrpSpPr>
            <p:cNvPr id="442" name="Google Shape;442;p33"/>
            <p:cNvGrpSpPr/>
            <p:nvPr/>
          </p:nvGrpSpPr>
          <p:grpSpPr>
            <a:xfrm>
              <a:off x="4732925" y="1140987"/>
              <a:ext cx="529800" cy="998503"/>
              <a:chOff x="4318975" y="1083450"/>
              <a:chExt cx="529800" cy="591250"/>
            </a:xfrm>
          </p:grpSpPr>
          <p:sp>
            <p:nvSpPr>
              <p:cNvPr id="443" name="Google Shape;443;p33"/>
              <p:cNvSpPr/>
              <p:nvPr/>
            </p:nvSpPr>
            <p:spPr>
              <a:xfrm>
                <a:off x="4517125" y="1086100"/>
                <a:ext cx="133500" cy="58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4" name="Google Shape;444;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45" name="Google Shape;445;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kurta	</a:t>
              </a:r>
              <a:endParaRPr b="1" sz="1100">
                <a:solidFill>
                  <a:srgbClr val="085630"/>
                </a:solidFill>
                <a:latin typeface="Roboto"/>
                <a:ea typeface="Roboto"/>
                <a:cs typeface="Roboto"/>
                <a:sym typeface="Roboto"/>
              </a:endParaRPr>
            </a:p>
          </p:txBody>
        </p:sp>
        <p:sp>
          <p:nvSpPr>
            <p:cNvPr id="446" name="Google Shape;446;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6657168.62</a:t>
              </a:r>
              <a:endParaRPr sz="700">
                <a:solidFill>
                  <a:srgbClr val="085630"/>
                </a:solidFill>
                <a:latin typeface="Roboto"/>
                <a:ea typeface="Roboto"/>
                <a:cs typeface="Roboto"/>
                <a:sym typeface="Roboto"/>
              </a:endParaRPr>
            </a:p>
          </p:txBody>
        </p:sp>
      </p:grpSp>
      <p:sp>
        <p:nvSpPr>
          <p:cNvPr id="447" name="Google Shape;447;p33"/>
          <p:cNvSpPr/>
          <p:nvPr/>
        </p:nvSpPr>
        <p:spPr>
          <a:xfrm rot="-5400000">
            <a:off x="6189821" y="5957195"/>
            <a:ext cx="133500" cy="99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txBox="1"/>
          <p:nvPr/>
        </p:nvSpPr>
        <p:spPr>
          <a:xfrm>
            <a:off x="6929000" y="6289300"/>
            <a:ext cx="11784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Month</a:t>
            </a:r>
            <a:r>
              <a:rPr b="1" lang="en" sz="1000">
                <a:solidFill>
                  <a:schemeClr val="dk1"/>
                </a:solidFill>
              </a:rPr>
              <a:t>:</a:t>
            </a:r>
            <a:r>
              <a:rPr b="1" lang="en" sz="1000">
                <a:solidFill>
                  <a:schemeClr val="dk1"/>
                </a:solidFill>
              </a:rPr>
              <a:t> May</a:t>
            </a:r>
            <a:endParaRPr b="1" sz="1000">
              <a:solidFill>
                <a:schemeClr val="dk1"/>
              </a:solidFill>
            </a:endParaRPr>
          </a:p>
        </p:txBody>
      </p:sp>
      <p:grpSp>
        <p:nvGrpSpPr>
          <p:cNvPr id="449" name="Google Shape;449;p33"/>
          <p:cNvGrpSpPr/>
          <p:nvPr/>
        </p:nvGrpSpPr>
        <p:grpSpPr>
          <a:xfrm>
            <a:off x="5446346" y="3755573"/>
            <a:ext cx="3338775" cy="1193487"/>
            <a:chOff x="4732925" y="946003"/>
            <a:chExt cx="3338775" cy="1193487"/>
          </a:xfrm>
        </p:grpSpPr>
        <p:grpSp>
          <p:nvGrpSpPr>
            <p:cNvPr id="450" name="Google Shape;450;p33"/>
            <p:cNvGrpSpPr/>
            <p:nvPr/>
          </p:nvGrpSpPr>
          <p:grpSpPr>
            <a:xfrm>
              <a:off x="4732925" y="1140987"/>
              <a:ext cx="529800" cy="998503"/>
              <a:chOff x="4318975" y="1083450"/>
              <a:chExt cx="529800" cy="591250"/>
            </a:xfrm>
          </p:grpSpPr>
          <p:sp>
            <p:nvSpPr>
              <p:cNvPr id="451" name="Google Shape;451;p33"/>
              <p:cNvSpPr/>
              <p:nvPr/>
            </p:nvSpPr>
            <p:spPr>
              <a:xfrm>
                <a:off x="4517125" y="1086100"/>
                <a:ext cx="133500" cy="58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53" name="Google Shape;453;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Saree	</a:t>
              </a:r>
              <a:endParaRPr b="1" sz="1100">
                <a:solidFill>
                  <a:srgbClr val="085630"/>
                </a:solidFill>
                <a:latin typeface="Roboto"/>
                <a:ea typeface="Roboto"/>
                <a:cs typeface="Roboto"/>
                <a:sym typeface="Roboto"/>
              </a:endParaRPr>
            </a:p>
          </p:txBody>
        </p:sp>
        <p:sp>
          <p:nvSpPr>
            <p:cNvPr id="454" name="Google Shape;454;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41536.62</a:t>
              </a:r>
              <a:endParaRPr sz="700">
                <a:solidFill>
                  <a:srgbClr val="085630"/>
                </a:solidFill>
                <a:latin typeface="Roboto"/>
                <a:ea typeface="Roboto"/>
                <a:cs typeface="Roboto"/>
                <a:sym typeface="Roboto"/>
              </a:endParaRPr>
            </a:p>
          </p:txBody>
        </p:sp>
      </p:grpSp>
      <p:grpSp>
        <p:nvGrpSpPr>
          <p:cNvPr id="455" name="Google Shape;455;p33"/>
          <p:cNvGrpSpPr/>
          <p:nvPr/>
        </p:nvGrpSpPr>
        <p:grpSpPr>
          <a:xfrm>
            <a:off x="5446346" y="4711698"/>
            <a:ext cx="3338775" cy="1193487"/>
            <a:chOff x="4732925" y="946003"/>
            <a:chExt cx="3338775" cy="1193487"/>
          </a:xfrm>
        </p:grpSpPr>
        <p:grpSp>
          <p:nvGrpSpPr>
            <p:cNvPr id="456" name="Google Shape;456;p33"/>
            <p:cNvGrpSpPr/>
            <p:nvPr/>
          </p:nvGrpSpPr>
          <p:grpSpPr>
            <a:xfrm>
              <a:off x="4732925" y="1140987"/>
              <a:ext cx="529800" cy="998503"/>
              <a:chOff x="4318975" y="1083450"/>
              <a:chExt cx="529800" cy="591250"/>
            </a:xfrm>
          </p:grpSpPr>
          <p:sp>
            <p:nvSpPr>
              <p:cNvPr id="457" name="Google Shape;457;p33"/>
              <p:cNvSpPr/>
              <p:nvPr/>
            </p:nvSpPr>
            <p:spPr>
              <a:xfrm>
                <a:off x="4517125" y="1086100"/>
                <a:ext cx="133500" cy="58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 name="Google Shape;458;p33"/>
              <p:cNvCxnSpPr/>
              <p:nvPr/>
            </p:nvCxnSpPr>
            <p:spPr>
              <a:xfrm rot="10800000">
                <a:off x="4318975" y="1083450"/>
                <a:ext cx="529800" cy="0"/>
              </a:xfrm>
              <a:prstGeom prst="straightConnector1">
                <a:avLst/>
              </a:prstGeom>
              <a:noFill/>
              <a:ln cap="flat" cmpd="sng" w="9525">
                <a:solidFill>
                  <a:schemeClr val="accent3"/>
                </a:solidFill>
                <a:prstDash val="solid"/>
                <a:round/>
                <a:headEnd len="sm" w="sm" type="none"/>
                <a:tailEnd len="sm" w="sm" type="none"/>
              </a:ln>
            </p:spPr>
          </p:cxnSp>
        </p:grpSp>
        <p:sp>
          <p:nvSpPr>
            <p:cNvPr id="459" name="Google Shape;459;p3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Bottom</a:t>
              </a:r>
              <a:endParaRPr b="1" sz="1100">
                <a:solidFill>
                  <a:srgbClr val="085630"/>
                </a:solidFill>
                <a:latin typeface="Roboto"/>
                <a:ea typeface="Roboto"/>
                <a:cs typeface="Roboto"/>
                <a:sym typeface="Roboto"/>
              </a:endParaRPr>
            </a:p>
          </p:txBody>
        </p:sp>
        <p:sp>
          <p:nvSpPr>
            <p:cNvPr id="460" name="Google Shape;460;p33"/>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50866.57</a:t>
              </a:r>
              <a:endParaRPr sz="700">
                <a:solidFill>
                  <a:srgbClr val="085630"/>
                </a:solidFill>
                <a:latin typeface="Roboto"/>
                <a:ea typeface="Roboto"/>
                <a:cs typeface="Roboto"/>
                <a:sym typeface="Roboto"/>
              </a:endParaRPr>
            </a:p>
          </p:txBody>
        </p:sp>
      </p:grpSp>
      <p:pic>
        <p:nvPicPr>
          <p:cNvPr id="461" name="Google Shape;461;p33"/>
          <p:cNvPicPr preferRelativeResize="0"/>
          <p:nvPr/>
        </p:nvPicPr>
        <p:blipFill>
          <a:blip r:embed="rId9">
            <a:alphaModFix/>
          </a:blip>
          <a:stretch>
            <a:fillRect/>
          </a:stretch>
        </p:blipFill>
        <p:spPr>
          <a:xfrm>
            <a:off x="4979550" y="3695763"/>
            <a:ext cx="566928" cy="566928"/>
          </a:xfrm>
          <a:prstGeom prst="rect">
            <a:avLst/>
          </a:prstGeom>
          <a:noFill/>
          <a:ln>
            <a:noFill/>
          </a:ln>
        </p:spPr>
      </p:pic>
      <p:pic>
        <p:nvPicPr>
          <p:cNvPr id="462" name="Google Shape;462;p33"/>
          <p:cNvPicPr preferRelativeResize="0"/>
          <p:nvPr/>
        </p:nvPicPr>
        <p:blipFill>
          <a:blip r:embed="rId10">
            <a:alphaModFix/>
          </a:blip>
          <a:stretch>
            <a:fillRect/>
          </a:stretch>
        </p:blipFill>
        <p:spPr>
          <a:xfrm>
            <a:off x="4979550" y="4711688"/>
            <a:ext cx="566929" cy="56692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466" name="Shape 466"/>
        <p:cNvGrpSpPr/>
        <p:nvPr/>
      </p:nvGrpSpPr>
      <p:grpSpPr>
        <a:xfrm>
          <a:off x="0" y="0"/>
          <a:ext cx="0" cy="0"/>
          <a:chOff x="0" y="0"/>
          <a:chExt cx="0" cy="0"/>
        </a:xfrm>
      </p:grpSpPr>
      <p:sp>
        <p:nvSpPr>
          <p:cNvPr id="467" name="Google Shape;467;p34"/>
          <p:cNvSpPr/>
          <p:nvPr/>
        </p:nvSpPr>
        <p:spPr>
          <a:xfrm>
            <a:off x="102900" y="99900"/>
            <a:ext cx="8938200" cy="67581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4"/>
          <p:cNvSpPr txBox="1"/>
          <p:nvPr>
            <p:ph type="title"/>
          </p:nvPr>
        </p:nvSpPr>
        <p:spPr>
          <a:xfrm>
            <a:off x="311700" y="212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Sales by Product</a:t>
            </a:r>
            <a:r>
              <a:rPr lang="en"/>
              <a:t> Category (June)</a:t>
            </a:r>
            <a:endParaRPr/>
          </a:p>
        </p:txBody>
      </p:sp>
      <p:pic>
        <p:nvPicPr>
          <p:cNvPr id="469" name="Google Shape;469;p34"/>
          <p:cNvPicPr preferRelativeResize="0"/>
          <p:nvPr/>
        </p:nvPicPr>
        <p:blipFill rotWithShape="1">
          <a:blip r:embed="rId3">
            <a:alphaModFix/>
          </a:blip>
          <a:srcRect b="9485" l="13888" r="13888" t="10199"/>
          <a:stretch/>
        </p:blipFill>
        <p:spPr>
          <a:xfrm>
            <a:off x="467125" y="1886338"/>
            <a:ext cx="566928" cy="566928"/>
          </a:xfrm>
          <a:prstGeom prst="rect">
            <a:avLst/>
          </a:prstGeom>
          <a:noFill/>
          <a:ln>
            <a:noFill/>
          </a:ln>
        </p:spPr>
      </p:pic>
      <p:pic>
        <p:nvPicPr>
          <p:cNvPr id="470" name="Google Shape;470;p34" title="blouse.png"/>
          <p:cNvPicPr preferRelativeResize="0"/>
          <p:nvPr/>
        </p:nvPicPr>
        <p:blipFill rotWithShape="1">
          <a:blip r:embed="rId4">
            <a:alphaModFix/>
          </a:blip>
          <a:srcRect b="0" l="0" r="0" t="0"/>
          <a:stretch/>
        </p:blipFill>
        <p:spPr>
          <a:xfrm>
            <a:off x="469300" y="861637"/>
            <a:ext cx="562575" cy="562575"/>
          </a:xfrm>
          <a:prstGeom prst="rect">
            <a:avLst/>
          </a:prstGeom>
          <a:noFill/>
          <a:ln>
            <a:noFill/>
          </a:ln>
        </p:spPr>
      </p:pic>
      <p:grpSp>
        <p:nvGrpSpPr>
          <p:cNvPr id="471" name="Google Shape;471;p34"/>
          <p:cNvGrpSpPr/>
          <p:nvPr/>
        </p:nvGrpSpPr>
        <p:grpSpPr>
          <a:xfrm>
            <a:off x="959671" y="928180"/>
            <a:ext cx="3338775" cy="1193579"/>
            <a:chOff x="4732925" y="946003"/>
            <a:chExt cx="3338775" cy="1193579"/>
          </a:xfrm>
        </p:grpSpPr>
        <p:grpSp>
          <p:nvGrpSpPr>
            <p:cNvPr id="472" name="Google Shape;472;p34"/>
            <p:cNvGrpSpPr/>
            <p:nvPr/>
          </p:nvGrpSpPr>
          <p:grpSpPr>
            <a:xfrm>
              <a:off x="4732925" y="1140987"/>
              <a:ext cx="529800" cy="998596"/>
              <a:chOff x="4318975" y="1083450"/>
              <a:chExt cx="529800" cy="591305"/>
            </a:xfrm>
          </p:grpSpPr>
          <p:sp>
            <p:nvSpPr>
              <p:cNvPr id="473" name="Google Shape;473;p34"/>
              <p:cNvSpPr/>
              <p:nvPr/>
            </p:nvSpPr>
            <p:spPr>
              <a:xfrm>
                <a:off x="4517129" y="1083455"/>
                <a:ext cx="133500" cy="5913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 name="Google Shape;474;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475" name="Google Shape;475;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Blouse</a:t>
              </a:r>
              <a:endParaRPr b="1" sz="1100">
                <a:solidFill>
                  <a:srgbClr val="085630"/>
                </a:solidFill>
                <a:latin typeface="Roboto"/>
                <a:ea typeface="Roboto"/>
                <a:cs typeface="Roboto"/>
                <a:sym typeface="Roboto"/>
              </a:endParaRPr>
            </a:p>
          </p:txBody>
        </p:sp>
        <p:sp>
          <p:nvSpPr>
            <p:cNvPr id="476" name="Google Shape;476;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102750.29</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0"/>
                </a:spcAft>
                <a:buNone/>
              </a:pPr>
              <a:r>
                <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grpSp>
        <p:nvGrpSpPr>
          <p:cNvPr id="477" name="Google Shape;477;p34"/>
          <p:cNvGrpSpPr/>
          <p:nvPr/>
        </p:nvGrpSpPr>
        <p:grpSpPr>
          <a:xfrm>
            <a:off x="959671" y="1915861"/>
            <a:ext cx="3338775" cy="1193487"/>
            <a:chOff x="4732925" y="946003"/>
            <a:chExt cx="3338775" cy="1193487"/>
          </a:xfrm>
        </p:grpSpPr>
        <p:grpSp>
          <p:nvGrpSpPr>
            <p:cNvPr id="478" name="Google Shape;478;p34"/>
            <p:cNvGrpSpPr/>
            <p:nvPr/>
          </p:nvGrpSpPr>
          <p:grpSpPr>
            <a:xfrm>
              <a:off x="4732925" y="1140987"/>
              <a:ext cx="529800" cy="998503"/>
              <a:chOff x="4318975" y="1083450"/>
              <a:chExt cx="529800" cy="591250"/>
            </a:xfrm>
          </p:grpSpPr>
          <p:sp>
            <p:nvSpPr>
              <p:cNvPr id="479" name="Google Shape;479;p34"/>
              <p:cNvSpPr/>
              <p:nvPr/>
            </p:nvSpPr>
            <p:spPr>
              <a:xfrm>
                <a:off x="4517125" y="1086100"/>
                <a:ext cx="133500" cy="58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481" name="Google Shape;481;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Ethnic Dress</a:t>
              </a:r>
              <a:endParaRPr b="1" sz="1100">
                <a:solidFill>
                  <a:srgbClr val="085630"/>
                </a:solidFill>
                <a:latin typeface="Roboto"/>
                <a:ea typeface="Roboto"/>
                <a:cs typeface="Roboto"/>
                <a:sym typeface="Roboto"/>
              </a:endParaRPr>
            </a:p>
          </p:txBody>
        </p:sp>
        <p:sp>
          <p:nvSpPr>
            <p:cNvPr id="482" name="Google Shape;482;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246359.67</a:t>
              </a:r>
              <a:endParaRPr sz="700">
                <a:solidFill>
                  <a:srgbClr val="085630"/>
                </a:solidFill>
                <a:latin typeface="Roboto"/>
                <a:ea typeface="Roboto"/>
                <a:cs typeface="Roboto"/>
                <a:sym typeface="Roboto"/>
              </a:endParaRPr>
            </a:p>
          </p:txBody>
        </p:sp>
      </p:grpSp>
      <p:grpSp>
        <p:nvGrpSpPr>
          <p:cNvPr id="483" name="Google Shape;483;p34"/>
          <p:cNvGrpSpPr/>
          <p:nvPr/>
        </p:nvGrpSpPr>
        <p:grpSpPr>
          <a:xfrm>
            <a:off x="959671" y="3871470"/>
            <a:ext cx="3338775" cy="1193520"/>
            <a:chOff x="4732925" y="946003"/>
            <a:chExt cx="3338775" cy="1193520"/>
          </a:xfrm>
        </p:grpSpPr>
        <p:grpSp>
          <p:nvGrpSpPr>
            <p:cNvPr id="484" name="Google Shape;484;p34"/>
            <p:cNvGrpSpPr/>
            <p:nvPr/>
          </p:nvGrpSpPr>
          <p:grpSpPr>
            <a:xfrm>
              <a:off x="4732925" y="1142456"/>
              <a:ext cx="529800" cy="997068"/>
              <a:chOff x="4318975" y="1084320"/>
              <a:chExt cx="529800" cy="590400"/>
            </a:xfrm>
          </p:grpSpPr>
          <p:sp>
            <p:nvSpPr>
              <p:cNvPr id="485" name="Google Shape;485;p34"/>
              <p:cNvSpPr/>
              <p:nvPr/>
            </p:nvSpPr>
            <p:spPr>
              <a:xfrm>
                <a:off x="4517129" y="1084320"/>
                <a:ext cx="133500" cy="5904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 name="Google Shape;486;p34"/>
              <p:cNvCxnSpPr/>
              <p:nvPr/>
            </p:nvCxnSpPr>
            <p:spPr>
              <a:xfrm rot="10800000">
                <a:off x="4318975" y="1084322"/>
                <a:ext cx="529800" cy="0"/>
              </a:xfrm>
              <a:prstGeom prst="straightConnector1">
                <a:avLst/>
              </a:prstGeom>
              <a:noFill/>
              <a:ln cap="flat" cmpd="sng" w="9525">
                <a:solidFill>
                  <a:schemeClr val="dk1"/>
                </a:solidFill>
                <a:prstDash val="solid"/>
                <a:round/>
                <a:headEnd len="sm" w="sm" type="none"/>
                <a:tailEnd len="sm" w="sm" type="none"/>
              </a:ln>
            </p:spPr>
          </p:cxnSp>
        </p:grpSp>
        <p:sp>
          <p:nvSpPr>
            <p:cNvPr id="487" name="Google Shape;487;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Top</a:t>
              </a:r>
              <a:endParaRPr b="1" sz="1100">
                <a:solidFill>
                  <a:srgbClr val="085630"/>
                </a:solidFill>
                <a:latin typeface="Roboto"/>
                <a:ea typeface="Roboto"/>
                <a:cs typeface="Roboto"/>
                <a:sym typeface="Roboto"/>
              </a:endParaRPr>
            </a:p>
          </p:txBody>
        </p:sp>
        <p:sp>
          <p:nvSpPr>
            <p:cNvPr id="488" name="Google Shape;488;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1525780.92</a:t>
              </a:r>
              <a:endParaRPr sz="700">
                <a:solidFill>
                  <a:srgbClr val="085630"/>
                </a:solidFill>
                <a:latin typeface="Roboto"/>
                <a:ea typeface="Roboto"/>
                <a:cs typeface="Roboto"/>
                <a:sym typeface="Roboto"/>
              </a:endParaRPr>
            </a:p>
          </p:txBody>
        </p:sp>
      </p:grpSp>
      <p:grpSp>
        <p:nvGrpSpPr>
          <p:cNvPr id="489" name="Google Shape;489;p34"/>
          <p:cNvGrpSpPr/>
          <p:nvPr/>
        </p:nvGrpSpPr>
        <p:grpSpPr>
          <a:xfrm>
            <a:off x="959671" y="2915367"/>
            <a:ext cx="3338775" cy="1193487"/>
            <a:chOff x="4732925" y="946003"/>
            <a:chExt cx="3338775" cy="1193487"/>
          </a:xfrm>
        </p:grpSpPr>
        <p:grpSp>
          <p:nvGrpSpPr>
            <p:cNvPr id="490" name="Google Shape;490;p34"/>
            <p:cNvGrpSpPr/>
            <p:nvPr/>
          </p:nvGrpSpPr>
          <p:grpSpPr>
            <a:xfrm>
              <a:off x="4732925" y="1142460"/>
              <a:ext cx="529800" cy="997030"/>
              <a:chOff x="4318975" y="1084322"/>
              <a:chExt cx="529800" cy="590378"/>
            </a:xfrm>
          </p:grpSpPr>
          <p:sp>
            <p:nvSpPr>
              <p:cNvPr id="491" name="Google Shape;491;p34"/>
              <p:cNvSpPr/>
              <p:nvPr/>
            </p:nvSpPr>
            <p:spPr>
              <a:xfrm>
                <a:off x="4517125" y="1086100"/>
                <a:ext cx="133500" cy="58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34"/>
              <p:cNvCxnSpPr/>
              <p:nvPr/>
            </p:nvCxnSpPr>
            <p:spPr>
              <a:xfrm rot="10800000">
                <a:off x="4318975" y="1084322"/>
                <a:ext cx="529800" cy="0"/>
              </a:xfrm>
              <a:prstGeom prst="straightConnector1">
                <a:avLst/>
              </a:prstGeom>
              <a:noFill/>
              <a:ln cap="flat" cmpd="sng" w="9525">
                <a:solidFill>
                  <a:schemeClr val="dk1"/>
                </a:solidFill>
                <a:prstDash val="solid"/>
                <a:round/>
                <a:headEnd len="sm" w="sm" type="none"/>
                <a:tailEnd len="sm" w="sm" type="none"/>
              </a:ln>
            </p:spPr>
          </p:cxnSp>
        </p:grpSp>
        <p:sp>
          <p:nvSpPr>
            <p:cNvPr id="493" name="Google Shape;493;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Set</a:t>
              </a:r>
              <a:endParaRPr b="1" sz="1100">
                <a:solidFill>
                  <a:srgbClr val="085630"/>
                </a:solidFill>
                <a:latin typeface="Roboto"/>
                <a:ea typeface="Roboto"/>
                <a:cs typeface="Roboto"/>
                <a:sym typeface="Roboto"/>
              </a:endParaRPr>
            </a:p>
          </p:txBody>
        </p:sp>
        <p:sp>
          <p:nvSpPr>
            <p:cNvPr id="494" name="Google Shape;494;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10997368.12</a:t>
              </a:r>
              <a:endParaRPr sz="700">
                <a:solidFill>
                  <a:srgbClr val="085630"/>
                </a:solidFill>
                <a:latin typeface="Roboto"/>
                <a:ea typeface="Roboto"/>
                <a:cs typeface="Roboto"/>
                <a:sym typeface="Roboto"/>
              </a:endParaRPr>
            </a:p>
          </p:txBody>
        </p:sp>
      </p:grpSp>
      <p:pic>
        <p:nvPicPr>
          <p:cNvPr id="495" name="Google Shape;495;p34"/>
          <p:cNvPicPr preferRelativeResize="0"/>
          <p:nvPr/>
        </p:nvPicPr>
        <p:blipFill>
          <a:blip r:embed="rId5">
            <a:alphaModFix/>
          </a:blip>
          <a:stretch>
            <a:fillRect/>
          </a:stretch>
        </p:blipFill>
        <p:spPr>
          <a:xfrm>
            <a:off x="467125" y="2828737"/>
            <a:ext cx="566928" cy="566928"/>
          </a:xfrm>
          <a:prstGeom prst="rect">
            <a:avLst/>
          </a:prstGeom>
          <a:noFill/>
          <a:ln>
            <a:noFill/>
          </a:ln>
        </p:spPr>
      </p:pic>
      <p:pic>
        <p:nvPicPr>
          <p:cNvPr id="496" name="Google Shape;496;p34"/>
          <p:cNvPicPr preferRelativeResize="0"/>
          <p:nvPr/>
        </p:nvPicPr>
        <p:blipFill>
          <a:blip r:embed="rId6">
            <a:alphaModFix/>
          </a:blip>
          <a:stretch>
            <a:fillRect/>
          </a:stretch>
        </p:blipFill>
        <p:spPr>
          <a:xfrm>
            <a:off x="467125" y="3822950"/>
            <a:ext cx="566928" cy="566928"/>
          </a:xfrm>
          <a:prstGeom prst="rect">
            <a:avLst/>
          </a:prstGeom>
          <a:noFill/>
          <a:ln>
            <a:noFill/>
          </a:ln>
        </p:spPr>
      </p:pic>
      <p:grpSp>
        <p:nvGrpSpPr>
          <p:cNvPr id="497" name="Google Shape;497;p34"/>
          <p:cNvGrpSpPr/>
          <p:nvPr/>
        </p:nvGrpSpPr>
        <p:grpSpPr>
          <a:xfrm>
            <a:off x="5341671" y="861630"/>
            <a:ext cx="3338775" cy="1193579"/>
            <a:chOff x="4732925" y="946003"/>
            <a:chExt cx="3338775" cy="1193579"/>
          </a:xfrm>
        </p:grpSpPr>
        <p:grpSp>
          <p:nvGrpSpPr>
            <p:cNvPr id="498" name="Google Shape;498;p34"/>
            <p:cNvGrpSpPr/>
            <p:nvPr/>
          </p:nvGrpSpPr>
          <p:grpSpPr>
            <a:xfrm>
              <a:off x="4732925" y="1140987"/>
              <a:ext cx="529800" cy="998596"/>
              <a:chOff x="4318975" y="1083450"/>
              <a:chExt cx="529800" cy="591305"/>
            </a:xfrm>
          </p:grpSpPr>
          <p:sp>
            <p:nvSpPr>
              <p:cNvPr id="499" name="Google Shape;499;p34"/>
              <p:cNvSpPr/>
              <p:nvPr/>
            </p:nvSpPr>
            <p:spPr>
              <a:xfrm>
                <a:off x="4517129" y="1083455"/>
                <a:ext cx="133500" cy="5913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501" name="Google Shape;501;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Western Dress</a:t>
              </a:r>
              <a:endParaRPr b="1" sz="1100">
                <a:solidFill>
                  <a:srgbClr val="085630"/>
                </a:solidFill>
                <a:latin typeface="Roboto"/>
                <a:ea typeface="Roboto"/>
                <a:cs typeface="Roboto"/>
                <a:sym typeface="Roboto"/>
              </a:endParaRPr>
            </a:p>
          </p:txBody>
        </p:sp>
        <p:sp>
          <p:nvSpPr>
            <p:cNvPr id="502" name="Google Shape;502;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rgbClr val="085630"/>
                  </a:solidFill>
                  <a:latin typeface="Roboto"/>
                  <a:ea typeface="Roboto"/>
                  <a:cs typeface="Roboto"/>
                  <a:sym typeface="Roboto"/>
                </a:rPr>
                <a:t>Sale Amount : </a:t>
              </a:r>
              <a:r>
                <a:rPr lang="en" sz="700">
                  <a:solidFill>
                    <a:srgbClr val="085630"/>
                  </a:solidFill>
                  <a:latin typeface="Roboto"/>
                  <a:ea typeface="Roboto"/>
                  <a:cs typeface="Roboto"/>
                  <a:sym typeface="Roboto"/>
                </a:rPr>
                <a:t>3898599.49</a:t>
              </a:r>
              <a:endParaRPr sz="700">
                <a:solidFill>
                  <a:srgbClr val="085630"/>
                </a:solidFill>
                <a:latin typeface="Roboto"/>
                <a:ea typeface="Roboto"/>
                <a:cs typeface="Roboto"/>
                <a:sym typeface="Roboto"/>
              </a:endParaRPr>
            </a:p>
            <a:p>
              <a:pPr indent="0" lvl="0" marL="0" rtl="0" algn="l">
                <a:lnSpc>
                  <a:spcPct val="115000"/>
                </a:lnSpc>
                <a:spcBef>
                  <a:spcPts val="1600"/>
                </a:spcBef>
                <a:spcAft>
                  <a:spcPts val="1600"/>
                </a:spcAft>
                <a:buNone/>
              </a:pPr>
              <a:r>
                <a:t/>
              </a:r>
              <a:endParaRPr sz="700">
                <a:solidFill>
                  <a:srgbClr val="085630"/>
                </a:solidFill>
                <a:latin typeface="Roboto"/>
                <a:ea typeface="Roboto"/>
                <a:cs typeface="Roboto"/>
                <a:sym typeface="Roboto"/>
              </a:endParaRPr>
            </a:p>
          </p:txBody>
        </p:sp>
      </p:grpSp>
      <p:pic>
        <p:nvPicPr>
          <p:cNvPr id="503" name="Google Shape;503;p34"/>
          <p:cNvPicPr preferRelativeResize="0"/>
          <p:nvPr/>
        </p:nvPicPr>
        <p:blipFill>
          <a:blip r:embed="rId7">
            <a:alphaModFix/>
          </a:blip>
          <a:stretch>
            <a:fillRect/>
          </a:stretch>
        </p:blipFill>
        <p:spPr>
          <a:xfrm>
            <a:off x="4874875" y="866238"/>
            <a:ext cx="566928" cy="566928"/>
          </a:xfrm>
          <a:prstGeom prst="rect">
            <a:avLst/>
          </a:prstGeom>
          <a:noFill/>
          <a:ln>
            <a:noFill/>
          </a:ln>
        </p:spPr>
      </p:pic>
      <p:pic>
        <p:nvPicPr>
          <p:cNvPr id="504" name="Google Shape;504;p34"/>
          <p:cNvPicPr preferRelativeResize="0"/>
          <p:nvPr/>
        </p:nvPicPr>
        <p:blipFill>
          <a:blip r:embed="rId8">
            <a:alphaModFix/>
          </a:blip>
          <a:stretch>
            <a:fillRect/>
          </a:stretch>
        </p:blipFill>
        <p:spPr>
          <a:xfrm>
            <a:off x="4874872" y="1773100"/>
            <a:ext cx="566929" cy="566929"/>
          </a:xfrm>
          <a:prstGeom prst="rect">
            <a:avLst/>
          </a:prstGeom>
          <a:noFill/>
          <a:ln>
            <a:noFill/>
          </a:ln>
        </p:spPr>
      </p:pic>
      <p:grpSp>
        <p:nvGrpSpPr>
          <p:cNvPr id="505" name="Google Shape;505;p34"/>
          <p:cNvGrpSpPr/>
          <p:nvPr/>
        </p:nvGrpSpPr>
        <p:grpSpPr>
          <a:xfrm>
            <a:off x="5341671" y="1849311"/>
            <a:ext cx="3338775" cy="1193487"/>
            <a:chOff x="4732925" y="946003"/>
            <a:chExt cx="3338775" cy="1193487"/>
          </a:xfrm>
        </p:grpSpPr>
        <p:grpSp>
          <p:nvGrpSpPr>
            <p:cNvPr id="506" name="Google Shape;506;p34"/>
            <p:cNvGrpSpPr/>
            <p:nvPr/>
          </p:nvGrpSpPr>
          <p:grpSpPr>
            <a:xfrm>
              <a:off x="4732925" y="1140987"/>
              <a:ext cx="529800" cy="998503"/>
              <a:chOff x="4318975" y="1083450"/>
              <a:chExt cx="529800" cy="591250"/>
            </a:xfrm>
          </p:grpSpPr>
          <p:sp>
            <p:nvSpPr>
              <p:cNvPr id="507" name="Google Shape;507;p34"/>
              <p:cNvSpPr/>
              <p:nvPr/>
            </p:nvSpPr>
            <p:spPr>
              <a:xfrm>
                <a:off x="4517125" y="1086100"/>
                <a:ext cx="133500" cy="58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 name="Google Shape;508;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509" name="Google Shape;509;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kurta	</a:t>
              </a:r>
              <a:endParaRPr b="1" sz="1100">
                <a:solidFill>
                  <a:srgbClr val="085630"/>
                </a:solidFill>
                <a:latin typeface="Roboto"/>
                <a:ea typeface="Roboto"/>
                <a:cs typeface="Roboto"/>
                <a:sym typeface="Roboto"/>
              </a:endParaRPr>
            </a:p>
          </p:txBody>
        </p:sp>
        <p:sp>
          <p:nvSpPr>
            <p:cNvPr id="510" name="Google Shape;510;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6586215.03</a:t>
              </a:r>
              <a:endParaRPr sz="700">
                <a:solidFill>
                  <a:srgbClr val="085630"/>
                </a:solidFill>
                <a:latin typeface="Roboto"/>
                <a:ea typeface="Roboto"/>
                <a:cs typeface="Roboto"/>
                <a:sym typeface="Roboto"/>
              </a:endParaRPr>
            </a:p>
          </p:txBody>
        </p:sp>
      </p:grpSp>
      <p:sp>
        <p:nvSpPr>
          <p:cNvPr id="511" name="Google Shape;511;p34"/>
          <p:cNvSpPr/>
          <p:nvPr/>
        </p:nvSpPr>
        <p:spPr>
          <a:xfrm rot="-5400000">
            <a:off x="5931521" y="4888770"/>
            <a:ext cx="133500" cy="9939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12" name="Google Shape;512;p34"/>
          <p:cNvSpPr txBox="1"/>
          <p:nvPr/>
        </p:nvSpPr>
        <p:spPr>
          <a:xfrm>
            <a:off x="6513675" y="5242775"/>
            <a:ext cx="11784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Month</a:t>
            </a:r>
            <a:r>
              <a:rPr b="1" lang="en" sz="1000">
                <a:solidFill>
                  <a:schemeClr val="dk1"/>
                </a:solidFill>
              </a:rPr>
              <a:t>: June</a:t>
            </a:r>
            <a:endParaRPr b="1" sz="1000">
              <a:solidFill>
                <a:schemeClr val="dk1"/>
              </a:solidFill>
            </a:endParaRPr>
          </a:p>
        </p:txBody>
      </p:sp>
      <p:grpSp>
        <p:nvGrpSpPr>
          <p:cNvPr id="513" name="Google Shape;513;p34"/>
          <p:cNvGrpSpPr/>
          <p:nvPr/>
        </p:nvGrpSpPr>
        <p:grpSpPr>
          <a:xfrm>
            <a:off x="5341671" y="2848823"/>
            <a:ext cx="3338775" cy="1193487"/>
            <a:chOff x="4732925" y="946003"/>
            <a:chExt cx="3338775" cy="1193487"/>
          </a:xfrm>
        </p:grpSpPr>
        <p:grpSp>
          <p:nvGrpSpPr>
            <p:cNvPr id="514" name="Google Shape;514;p34"/>
            <p:cNvGrpSpPr/>
            <p:nvPr/>
          </p:nvGrpSpPr>
          <p:grpSpPr>
            <a:xfrm>
              <a:off x="4732925" y="1140987"/>
              <a:ext cx="529800" cy="998503"/>
              <a:chOff x="4318975" y="1083450"/>
              <a:chExt cx="529800" cy="591250"/>
            </a:xfrm>
          </p:grpSpPr>
          <p:sp>
            <p:nvSpPr>
              <p:cNvPr id="515" name="Google Shape;515;p34"/>
              <p:cNvSpPr/>
              <p:nvPr/>
            </p:nvSpPr>
            <p:spPr>
              <a:xfrm>
                <a:off x="4517125" y="1086100"/>
                <a:ext cx="133500" cy="58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517" name="Google Shape;517;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Saree	</a:t>
              </a:r>
              <a:endParaRPr b="1" sz="1100">
                <a:solidFill>
                  <a:srgbClr val="085630"/>
                </a:solidFill>
                <a:latin typeface="Roboto"/>
                <a:ea typeface="Roboto"/>
                <a:cs typeface="Roboto"/>
                <a:sym typeface="Roboto"/>
              </a:endParaRPr>
            </a:p>
          </p:txBody>
        </p:sp>
        <p:sp>
          <p:nvSpPr>
            <p:cNvPr id="518" name="Google Shape;518;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26741.90</a:t>
              </a:r>
              <a:endParaRPr sz="700">
                <a:solidFill>
                  <a:srgbClr val="085630"/>
                </a:solidFill>
                <a:latin typeface="Roboto"/>
                <a:ea typeface="Roboto"/>
                <a:cs typeface="Roboto"/>
                <a:sym typeface="Roboto"/>
              </a:endParaRPr>
            </a:p>
          </p:txBody>
        </p:sp>
      </p:grpSp>
      <p:grpSp>
        <p:nvGrpSpPr>
          <p:cNvPr id="519" name="Google Shape;519;p34"/>
          <p:cNvGrpSpPr/>
          <p:nvPr/>
        </p:nvGrpSpPr>
        <p:grpSpPr>
          <a:xfrm>
            <a:off x="5341671" y="3804948"/>
            <a:ext cx="3338775" cy="1193487"/>
            <a:chOff x="4732925" y="946003"/>
            <a:chExt cx="3338775" cy="1193487"/>
          </a:xfrm>
        </p:grpSpPr>
        <p:grpSp>
          <p:nvGrpSpPr>
            <p:cNvPr id="520" name="Google Shape;520;p34"/>
            <p:cNvGrpSpPr/>
            <p:nvPr/>
          </p:nvGrpSpPr>
          <p:grpSpPr>
            <a:xfrm>
              <a:off x="4732925" y="1140987"/>
              <a:ext cx="529800" cy="998503"/>
              <a:chOff x="4318975" y="1083450"/>
              <a:chExt cx="529800" cy="591250"/>
            </a:xfrm>
          </p:grpSpPr>
          <p:sp>
            <p:nvSpPr>
              <p:cNvPr id="521" name="Google Shape;521;p34"/>
              <p:cNvSpPr/>
              <p:nvPr/>
            </p:nvSpPr>
            <p:spPr>
              <a:xfrm>
                <a:off x="4517125" y="1086100"/>
                <a:ext cx="133500" cy="5886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 name="Google Shape;522;p34"/>
              <p:cNvCxnSpPr/>
              <p:nvPr/>
            </p:nvCxnSpPr>
            <p:spPr>
              <a:xfrm rot="10800000">
                <a:off x="4318975" y="1083450"/>
                <a:ext cx="529800" cy="0"/>
              </a:xfrm>
              <a:prstGeom prst="straightConnector1">
                <a:avLst/>
              </a:prstGeom>
              <a:noFill/>
              <a:ln cap="flat" cmpd="sng" w="9525">
                <a:solidFill>
                  <a:schemeClr val="dk1"/>
                </a:solidFill>
                <a:prstDash val="solid"/>
                <a:round/>
                <a:headEnd len="sm" w="sm" type="none"/>
                <a:tailEnd len="sm" w="sm" type="none"/>
              </a:ln>
            </p:spPr>
          </p:cxnSp>
        </p:grpSp>
        <p:sp>
          <p:nvSpPr>
            <p:cNvPr id="523" name="Google Shape;523;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latin typeface="Roboto"/>
                  <a:ea typeface="Roboto"/>
                  <a:cs typeface="Roboto"/>
                  <a:sym typeface="Roboto"/>
                </a:rPr>
                <a:t>Bottom</a:t>
              </a:r>
              <a:endParaRPr b="1" sz="1100">
                <a:solidFill>
                  <a:srgbClr val="085630"/>
                </a:solidFill>
                <a:latin typeface="Roboto"/>
                <a:ea typeface="Roboto"/>
                <a:cs typeface="Roboto"/>
                <a:sym typeface="Roboto"/>
              </a:endParaRPr>
            </a:p>
          </p:txBody>
        </p:sp>
        <p:sp>
          <p:nvSpPr>
            <p:cNvPr id="524" name="Google Shape;524;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a:t>
              </a:r>
              <a:r>
                <a:rPr lang="en" sz="700">
                  <a:solidFill>
                    <a:srgbClr val="085630"/>
                  </a:solidFill>
                  <a:latin typeface="Roboto"/>
                  <a:ea typeface="Roboto"/>
                  <a:cs typeface="Roboto"/>
                  <a:sym typeface="Roboto"/>
                </a:rPr>
                <a:t>36492.96</a:t>
              </a:r>
              <a:endParaRPr sz="700">
                <a:solidFill>
                  <a:srgbClr val="085630"/>
                </a:solidFill>
                <a:latin typeface="Roboto"/>
                <a:ea typeface="Roboto"/>
                <a:cs typeface="Roboto"/>
                <a:sym typeface="Roboto"/>
              </a:endParaRPr>
            </a:p>
          </p:txBody>
        </p:sp>
      </p:grpSp>
      <p:pic>
        <p:nvPicPr>
          <p:cNvPr id="525" name="Google Shape;525;p34"/>
          <p:cNvPicPr preferRelativeResize="0"/>
          <p:nvPr/>
        </p:nvPicPr>
        <p:blipFill>
          <a:blip r:embed="rId9">
            <a:alphaModFix/>
          </a:blip>
          <a:stretch>
            <a:fillRect/>
          </a:stretch>
        </p:blipFill>
        <p:spPr>
          <a:xfrm>
            <a:off x="4874875" y="2789013"/>
            <a:ext cx="566928" cy="566928"/>
          </a:xfrm>
          <a:prstGeom prst="rect">
            <a:avLst/>
          </a:prstGeom>
          <a:noFill/>
          <a:ln>
            <a:noFill/>
          </a:ln>
        </p:spPr>
      </p:pic>
      <p:pic>
        <p:nvPicPr>
          <p:cNvPr id="526" name="Google Shape;526;p34"/>
          <p:cNvPicPr preferRelativeResize="0"/>
          <p:nvPr/>
        </p:nvPicPr>
        <p:blipFill>
          <a:blip r:embed="rId10">
            <a:alphaModFix/>
          </a:blip>
          <a:stretch>
            <a:fillRect/>
          </a:stretch>
        </p:blipFill>
        <p:spPr>
          <a:xfrm>
            <a:off x="4874875" y="3804938"/>
            <a:ext cx="566929" cy="566929"/>
          </a:xfrm>
          <a:prstGeom prst="rect">
            <a:avLst/>
          </a:prstGeom>
          <a:noFill/>
          <a:ln>
            <a:noFill/>
          </a:ln>
        </p:spPr>
      </p:pic>
      <p:grpSp>
        <p:nvGrpSpPr>
          <p:cNvPr id="527" name="Google Shape;527;p34"/>
          <p:cNvGrpSpPr/>
          <p:nvPr/>
        </p:nvGrpSpPr>
        <p:grpSpPr>
          <a:xfrm>
            <a:off x="5337046" y="4610023"/>
            <a:ext cx="3186375" cy="686945"/>
            <a:chOff x="4885325" y="946003"/>
            <a:chExt cx="3186375" cy="686945"/>
          </a:xfrm>
        </p:grpSpPr>
        <p:cxnSp>
          <p:nvCxnSpPr>
            <p:cNvPr id="528" name="Google Shape;528;p34"/>
            <p:cNvCxnSpPr/>
            <p:nvPr/>
          </p:nvCxnSpPr>
          <p:spPr>
            <a:xfrm rot="10800000">
              <a:off x="4885325" y="1140987"/>
              <a:ext cx="529800" cy="0"/>
            </a:xfrm>
            <a:prstGeom prst="straightConnector1">
              <a:avLst/>
            </a:prstGeom>
            <a:noFill/>
            <a:ln cap="flat" cmpd="sng" w="9525">
              <a:solidFill>
                <a:schemeClr val="dk1"/>
              </a:solidFill>
              <a:prstDash val="solid"/>
              <a:round/>
              <a:headEnd len="sm" w="sm" type="none"/>
              <a:tailEnd len="sm" w="sm" type="none"/>
            </a:ln>
          </p:spPr>
        </p:cxnSp>
        <p:sp>
          <p:nvSpPr>
            <p:cNvPr id="529" name="Google Shape;529;p34"/>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085630"/>
                  </a:solidFill>
                  <a:highlight>
                    <a:schemeClr val="accent4"/>
                  </a:highlight>
                  <a:latin typeface="Roboto"/>
                  <a:ea typeface="Roboto"/>
                  <a:cs typeface="Roboto"/>
                  <a:sym typeface="Roboto"/>
                </a:rPr>
                <a:t>Dupatta</a:t>
              </a:r>
              <a:endParaRPr b="1" sz="1100">
                <a:solidFill>
                  <a:srgbClr val="085630"/>
                </a:solidFill>
                <a:highlight>
                  <a:schemeClr val="accent4"/>
                </a:highlight>
                <a:latin typeface="Roboto"/>
                <a:ea typeface="Roboto"/>
                <a:cs typeface="Roboto"/>
                <a:sym typeface="Roboto"/>
              </a:endParaRPr>
            </a:p>
          </p:txBody>
        </p:sp>
        <p:sp>
          <p:nvSpPr>
            <p:cNvPr id="530" name="Google Shape;530;p34"/>
            <p:cNvSpPr txBox="1"/>
            <p:nvPr/>
          </p:nvSpPr>
          <p:spPr>
            <a:xfrm>
              <a:off x="53435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700">
                  <a:solidFill>
                    <a:srgbClr val="085630"/>
                  </a:solidFill>
                  <a:latin typeface="Roboto"/>
                  <a:ea typeface="Roboto"/>
                  <a:cs typeface="Roboto"/>
                  <a:sym typeface="Roboto"/>
                </a:rPr>
                <a:t>Sale Amount: 915.00</a:t>
              </a:r>
              <a:endParaRPr sz="700">
                <a:solidFill>
                  <a:srgbClr val="085630"/>
                </a:solidFill>
                <a:latin typeface="Roboto"/>
                <a:ea typeface="Roboto"/>
                <a:cs typeface="Roboto"/>
                <a:sym typeface="Roboto"/>
              </a:endParaRPr>
            </a:p>
          </p:txBody>
        </p:sp>
      </p:grpSp>
      <p:pic>
        <p:nvPicPr>
          <p:cNvPr id="531" name="Google Shape;531;p34"/>
          <p:cNvPicPr preferRelativeResize="0"/>
          <p:nvPr/>
        </p:nvPicPr>
        <p:blipFill rotWithShape="1">
          <a:blip r:embed="rId11">
            <a:alphaModFix/>
          </a:blip>
          <a:srcRect b="32450" l="28076" r="35237" t="-182"/>
          <a:stretch/>
        </p:blipFill>
        <p:spPr>
          <a:xfrm>
            <a:off x="4850941" y="4533825"/>
            <a:ext cx="566928" cy="566928"/>
          </a:xfrm>
          <a:prstGeom prst="rect">
            <a:avLst/>
          </a:prstGeom>
          <a:noFill/>
          <a:ln>
            <a:noFill/>
          </a:ln>
        </p:spPr>
      </p:pic>
      <p:sp>
        <p:nvSpPr>
          <p:cNvPr id="532" name="Google Shape;532;p34"/>
          <p:cNvSpPr txBox="1"/>
          <p:nvPr/>
        </p:nvSpPr>
        <p:spPr>
          <a:xfrm>
            <a:off x="311700" y="5447425"/>
            <a:ext cx="8639700" cy="136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 sz="1000">
                <a:solidFill>
                  <a:schemeClr val="dk1"/>
                </a:solidFill>
              </a:rPr>
              <a:t>Set and Kurta categories consistently dominate sales</a:t>
            </a:r>
            <a:r>
              <a:rPr lang="en" sz="1000">
                <a:solidFill>
                  <a:schemeClr val="dk1"/>
                </a:solidFill>
              </a:rPr>
              <a:t>, showing strong performance across all months, suggesting they are evergreen staples in customer wardrobes.</a:t>
            </a:r>
            <a:endParaRPr sz="10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000">
                <a:solidFill>
                  <a:schemeClr val="dk1"/>
                </a:solidFill>
              </a:rPr>
              <a:t>Western Dress and Top categories see peak sales in months 4 and 5</a:t>
            </a:r>
            <a:r>
              <a:rPr lang="en" sz="1000">
                <a:solidFill>
                  <a:schemeClr val="dk1"/>
                </a:solidFill>
              </a:rPr>
              <a:t>, possibly indicating seasonal spikes—like summer or wedding seasons—where lighter or fashionable wear is preferred.</a:t>
            </a:r>
            <a:endParaRPr sz="10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000">
                <a:solidFill>
                  <a:schemeClr val="dk1"/>
                </a:solidFill>
              </a:rPr>
              <a:t>Seasonal demand is evident for niche items</a:t>
            </a:r>
            <a:r>
              <a:rPr lang="en" sz="1000">
                <a:solidFill>
                  <a:schemeClr val="dk1"/>
                </a:solidFill>
              </a:rPr>
              <a:t>—</a:t>
            </a:r>
            <a:r>
              <a:rPr b="1" lang="en" sz="1000">
                <a:solidFill>
                  <a:schemeClr val="dk1"/>
                </a:solidFill>
              </a:rPr>
              <a:t>Dupatta appears only in June (month 6)</a:t>
            </a:r>
            <a:r>
              <a:rPr lang="en" sz="1000">
                <a:solidFill>
                  <a:schemeClr val="dk1"/>
                </a:solidFill>
              </a:rPr>
              <a:t> and </a:t>
            </a:r>
            <a:r>
              <a:rPr b="1" lang="en" sz="1000">
                <a:solidFill>
                  <a:schemeClr val="dk1"/>
                </a:solidFill>
              </a:rPr>
              <a:t>Bottoms see reduced presence after month 5</a:t>
            </a:r>
            <a:r>
              <a:rPr lang="en" sz="1000">
                <a:solidFill>
                  <a:schemeClr val="dk1"/>
                </a:solidFill>
              </a:rPr>
              <a:t>, indicating these products may align with specific festivals, regional fashion cycles, or promotions.</a:t>
            </a:r>
            <a:br>
              <a:rPr lang="en" sz="1100">
                <a:solidFill>
                  <a:schemeClr val="dk1"/>
                </a:solidFill>
              </a:rPr>
            </a:br>
            <a:endParaRPr sz="11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36" name="Shape 536"/>
        <p:cNvGrpSpPr/>
        <p:nvPr/>
      </p:nvGrpSpPr>
      <p:grpSpPr>
        <a:xfrm>
          <a:off x="0" y="0"/>
          <a:ext cx="0" cy="0"/>
          <a:chOff x="0" y="0"/>
          <a:chExt cx="0" cy="0"/>
        </a:xfrm>
      </p:grpSpPr>
      <p:sp>
        <p:nvSpPr>
          <p:cNvPr id="537" name="Google Shape;537;p35"/>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Sales Report Analysis</a:t>
            </a:r>
            <a:endParaRPr/>
          </a:p>
        </p:txBody>
      </p:sp>
      <p:pic>
        <p:nvPicPr>
          <p:cNvPr id="539" name="Google Shape;539;p35" title="sales_stock_correlation.png"/>
          <p:cNvPicPr preferRelativeResize="0"/>
          <p:nvPr/>
        </p:nvPicPr>
        <p:blipFill>
          <a:blip r:embed="rId3">
            <a:alphaModFix/>
          </a:blip>
          <a:stretch>
            <a:fillRect/>
          </a:stretch>
        </p:blipFill>
        <p:spPr>
          <a:xfrm>
            <a:off x="284650" y="1488350"/>
            <a:ext cx="3972851" cy="2203602"/>
          </a:xfrm>
          <a:prstGeom prst="rect">
            <a:avLst/>
          </a:prstGeom>
          <a:noFill/>
          <a:ln>
            <a:noFill/>
          </a:ln>
        </p:spPr>
      </p:pic>
      <p:pic>
        <p:nvPicPr>
          <p:cNvPr id="540" name="Google Shape;540;p35" title="price_vs_quantity.png"/>
          <p:cNvPicPr preferRelativeResize="0"/>
          <p:nvPr/>
        </p:nvPicPr>
        <p:blipFill>
          <a:blip r:embed="rId4">
            <a:alphaModFix/>
          </a:blip>
          <a:stretch>
            <a:fillRect/>
          </a:stretch>
        </p:blipFill>
        <p:spPr>
          <a:xfrm>
            <a:off x="4572000" y="1488350"/>
            <a:ext cx="4141373" cy="2203600"/>
          </a:xfrm>
          <a:prstGeom prst="rect">
            <a:avLst/>
          </a:prstGeom>
          <a:noFill/>
          <a:ln>
            <a:noFill/>
          </a:ln>
        </p:spPr>
      </p:pic>
      <p:pic>
        <p:nvPicPr>
          <p:cNvPr id="541" name="Google Shape;541;p35" title="stock_by_category_and_size.png"/>
          <p:cNvPicPr preferRelativeResize="0"/>
          <p:nvPr/>
        </p:nvPicPr>
        <p:blipFill>
          <a:blip r:embed="rId5">
            <a:alphaModFix/>
          </a:blip>
          <a:stretch>
            <a:fillRect/>
          </a:stretch>
        </p:blipFill>
        <p:spPr>
          <a:xfrm>
            <a:off x="284650" y="3798175"/>
            <a:ext cx="5487724" cy="2959926"/>
          </a:xfrm>
          <a:prstGeom prst="rect">
            <a:avLst/>
          </a:prstGeom>
          <a:noFill/>
          <a:ln>
            <a:noFill/>
          </a:ln>
        </p:spPr>
      </p:pic>
      <p:sp>
        <p:nvSpPr>
          <p:cNvPr id="542" name="Google Shape;542;p35"/>
          <p:cNvSpPr txBox="1"/>
          <p:nvPr/>
        </p:nvSpPr>
        <p:spPr>
          <a:xfrm>
            <a:off x="6035275" y="3899650"/>
            <a:ext cx="2678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br>
              <a:rPr lang="en" sz="1800">
                <a:solidFill>
                  <a:schemeClr val="dk1"/>
                </a:solidFill>
              </a:rPr>
            </a:br>
            <a:r>
              <a:rPr b="1" lang="en" sz="1800">
                <a:solidFill>
                  <a:schemeClr val="dk1"/>
                </a:solidFill>
              </a:rPr>
              <a:t>Having higher stock levels</a:t>
            </a:r>
            <a:r>
              <a:rPr lang="en" sz="1800">
                <a:solidFill>
                  <a:schemeClr val="dk1"/>
                </a:solidFill>
              </a:rPr>
              <a:t> of certain products such as Kurta and Kurta Set will </a:t>
            </a:r>
            <a:r>
              <a:rPr b="1" lang="en" sz="1800">
                <a:solidFill>
                  <a:schemeClr val="dk1"/>
                </a:solidFill>
              </a:rPr>
              <a:t>lead to higher sales generation</a:t>
            </a:r>
            <a:endParaRPr b="1"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46" name="Shape 546"/>
        <p:cNvGrpSpPr/>
        <p:nvPr/>
      </p:nvGrpSpPr>
      <p:grpSpPr>
        <a:xfrm>
          <a:off x="0" y="0"/>
          <a:ext cx="0" cy="0"/>
          <a:chOff x="0" y="0"/>
          <a:chExt cx="0" cy="0"/>
        </a:xfrm>
      </p:grpSpPr>
      <p:sp>
        <p:nvSpPr>
          <p:cNvPr id="547" name="Google Shape;547;p36"/>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36"/>
          <p:cNvSpPr txBox="1"/>
          <p:nvPr>
            <p:ph type="title"/>
          </p:nvPr>
        </p:nvSpPr>
        <p:spPr>
          <a:xfrm>
            <a:off x="0" y="533400"/>
            <a:ext cx="8832300" cy="3559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SzPts val="990"/>
              <a:buNone/>
            </a:pPr>
            <a:r>
              <a:rPr b="1" lang="en" sz="9900">
                <a:solidFill>
                  <a:srgbClr val="38761D"/>
                </a:solidFill>
              </a:rPr>
              <a:t>Sales</a:t>
            </a:r>
            <a:r>
              <a:rPr b="1" lang="en" sz="9900"/>
              <a:t> Channels</a:t>
            </a:r>
            <a:endParaRPr b="1" sz="9900"/>
          </a:p>
        </p:txBody>
      </p:sp>
      <p:sp>
        <p:nvSpPr>
          <p:cNvPr id="549" name="Google Shape;549;p36"/>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dk1"/>
                </a:solidFill>
              </a:rPr>
              <a:t>Evaluated profitability variations between different</a:t>
            </a:r>
            <a:endParaRPr>
              <a:solidFill>
                <a:schemeClr val="dk1"/>
              </a:solidFill>
            </a:endParaRPr>
          </a:p>
          <a:p>
            <a:pPr indent="0" lvl="0" marL="0" rtl="0" algn="ctr">
              <a:spcBef>
                <a:spcPts val="1200"/>
              </a:spcBef>
              <a:spcAft>
                <a:spcPts val="1200"/>
              </a:spcAft>
              <a:buClr>
                <a:schemeClr val="dk1"/>
              </a:buClr>
              <a:buSzPts val="1100"/>
              <a:buFont typeface="Arial"/>
              <a:buNone/>
            </a:pPr>
            <a:r>
              <a:rPr lang="en">
                <a:solidFill>
                  <a:schemeClr val="dk1"/>
                </a:solidFill>
              </a:rPr>
              <a:t>platforms such as Amazon, Flipkart, and Myntra.</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53" name="Shape 553"/>
        <p:cNvGrpSpPr/>
        <p:nvPr/>
      </p:nvGrpSpPr>
      <p:grpSpPr>
        <a:xfrm>
          <a:off x="0" y="0"/>
          <a:ext cx="0" cy="0"/>
          <a:chOff x="0" y="0"/>
          <a:chExt cx="0" cy="0"/>
        </a:xfrm>
      </p:grpSpPr>
      <p:sp>
        <p:nvSpPr>
          <p:cNvPr id="554" name="Google Shape;554;p37"/>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37"/>
          <p:cNvSpPr txBox="1"/>
          <p:nvPr>
            <p:ph type="title"/>
          </p:nvPr>
        </p:nvSpPr>
        <p:spPr>
          <a:xfrm>
            <a:off x="311700" y="593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Analysis of P&amp;L March 2021/2022</a:t>
            </a:r>
            <a:r>
              <a:rPr lang="en"/>
              <a:t> Compare pricing strategies across platforms (Amazon, Flipkart, Myntra).</a:t>
            </a:r>
            <a:endParaRPr/>
          </a:p>
        </p:txBody>
      </p:sp>
      <p:pic>
        <p:nvPicPr>
          <p:cNvPr id="556" name="Google Shape;556;p37" title="pricing_distribution_boxplot.png"/>
          <p:cNvPicPr preferRelativeResize="0"/>
          <p:nvPr/>
        </p:nvPicPr>
        <p:blipFill>
          <a:blip r:embed="rId3">
            <a:alphaModFix/>
          </a:blip>
          <a:stretch>
            <a:fillRect/>
          </a:stretch>
        </p:blipFill>
        <p:spPr>
          <a:xfrm>
            <a:off x="616500" y="1536625"/>
            <a:ext cx="3374474" cy="2155649"/>
          </a:xfrm>
          <a:prstGeom prst="rect">
            <a:avLst/>
          </a:prstGeom>
          <a:noFill/>
          <a:ln>
            <a:noFill/>
          </a:ln>
        </p:spPr>
      </p:pic>
      <p:pic>
        <p:nvPicPr>
          <p:cNvPr id="557" name="Google Shape;557;p37" title="pricing_distribution_may2022_boxplot.png"/>
          <p:cNvPicPr preferRelativeResize="0"/>
          <p:nvPr/>
        </p:nvPicPr>
        <p:blipFill>
          <a:blip r:embed="rId4">
            <a:alphaModFix/>
          </a:blip>
          <a:stretch>
            <a:fillRect/>
          </a:stretch>
        </p:blipFill>
        <p:spPr>
          <a:xfrm>
            <a:off x="5177875" y="1535825"/>
            <a:ext cx="3374136" cy="2160077"/>
          </a:xfrm>
          <a:prstGeom prst="rect">
            <a:avLst/>
          </a:prstGeom>
          <a:noFill/>
          <a:ln>
            <a:noFill/>
          </a:ln>
        </p:spPr>
      </p:pic>
      <p:pic>
        <p:nvPicPr>
          <p:cNvPr id="558" name="Google Shape;558;p37" title="pricing_strategy_heatmap.png"/>
          <p:cNvPicPr preferRelativeResize="0"/>
          <p:nvPr/>
        </p:nvPicPr>
        <p:blipFill>
          <a:blip r:embed="rId5">
            <a:alphaModFix/>
          </a:blip>
          <a:stretch>
            <a:fillRect/>
          </a:stretch>
        </p:blipFill>
        <p:spPr>
          <a:xfrm>
            <a:off x="613325" y="3817625"/>
            <a:ext cx="3374125" cy="2704398"/>
          </a:xfrm>
          <a:prstGeom prst="rect">
            <a:avLst/>
          </a:prstGeom>
          <a:noFill/>
          <a:ln>
            <a:noFill/>
          </a:ln>
        </p:spPr>
      </p:pic>
      <p:pic>
        <p:nvPicPr>
          <p:cNvPr id="559" name="Google Shape;559;p37" title="pricing_strategy_may2022_heatmap.png"/>
          <p:cNvPicPr preferRelativeResize="0"/>
          <p:nvPr/>
        </p:nvPicPr>
        <p:blipFill>
          <a:blip r:embed="rId6">
            <a:alphaModFix/>
          </a:blip>
          <a:stretch>
            <a:fillRect/>
          </a:stretch>
        </p:blipFill>
        <p:spPr>
          <a:xfrm>
            <a:off x="5187600" y="3871750"/>
            <a:ext cx="3374125" cy="27023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63" name="Shape 563"/>
        <p:cNvGrpSpPr/>
        <p:nvPr/>
      </p:nvGrpSpPr>
      <p:grpSpPr>
        <a:xfrm>
          <a:off x="0" y="0"/>
          <a:ext cx="0" cy="0"/>
          <a:chOff x="0" y="0"/>
          <a:chExt cx="0" cy="0"/>
        </a:xfrm>
      </p:grpSpPr>
      <p:sp>
        <p:nvSpPr>
          <p:cNvPr id="564" name="Google Shape;564;p38"/>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38"/>
          <p:cNvSpPr txBox="1"/>
          <p:nvPr>
            <p:ph type="title"/>
          </p:nvPr>
        </p:nvSpPr>
        <p:spPr>
          <a:xfrm>
            <a:off x="311700" y="665272"/>
            <a:ext cx="8520600" cy="342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9900">
                <a:solidFill>
                  <a:srgbClr val="38761D"/>
                </a:solidFill>
              </a:rPr>
              <a:t>Profitability</a:t>
            </a:r>
            <a:r>
              <a:rPr b="1" lang="en" sz="9900"/>
              <a:t> Analysis</a:t>
            </a:r>
            <a:endParaRPr b="1" sz="9900"/>
          </a:p>
        </p:txBody>
      </p:sp>
      <p:sp>
        <p:nvSpPr>
          <p:cNvPr id="566" name="Google Shape;566;p38"/>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70" name="Shape 570"/>
        <p:cNvGrpSpPr/>
        <p:nvPr/>
      </p:nvGrpSpPr>
      <p:grpSpPr>
        <a:xfrm>
          <a:off x="0" y="0"/>
          <a:ext cx="0" cy="0"/>
          <a:chOff x="0" y="0"/>
          <a:chExt cx="0" cy="0"/>
        </a:xfrm>
      </p:grpSpPr>
      <p:sp>
        <p:nvSpPr>
          <p:cNvPr id="571" name="Google Shape;571;p39"/>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3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Revenue</a:t>
            </a:r>
            <a:r>
              <a:rPr lang="en">
                <a:solidFill>
                  <a:srgbClr val="38761D"/>
                </a:solidFill>
              </a:rPr>
              <a:t> </a:t>
            </a:r>
            <a:r>
              <a:rPr lang="en"/>
              <a:t>Trends Analysis</a:t>
            </a:r>
            <a:endParaRPr/>
          </a:p>
        </p:txBody>
      </p:sp>
      <p:grpSp>
        <p:nvGrpSpPr>
          <p:cNvPr id="573" name="Google Shape;573;p39"/>
          <p:cNvGrpSpPr/>
          <p:nvPr/>
        </p:nvGrpSpPr>
        <p:grpSpPr>
          <a:xfrm>
            <a:off x="311622" y="3708654"/>
            <a:ext cx="6565387" cy="667483"/>
            <a:chOff x="1431325" y="2473842"/>
            <a:chExt cx="6566700" cy="670500"/>
          </a:xfrm>
        </p:grpSpPr>
        <p:sp>
          <p:nvSpPr>
            <p:cNvPr id="574" name="Google Shape;574;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₹0.11M</a:t>
              </a:r>
              <a:endParaRPr sz="1200">
                <a:solidFill>
                  <a:srgbClr val="FFFFFF"/>
                </a:solidFill>
                <a:latin typeface="Roboto"/>
                <a:ea typeface="Roboto"/>
                <a:cs typeface="Roboto"/>
                <a:sym typeface="Roboto"/>
              </a:endParaRPr>
            </a:p>
          </p:txBody>
        </p:sp>
        <p:sp>
          <p:nvSpPr>
            <p:cNvPr id="576" name="Google Shape;576;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March</a:t>
              </a:r>
              <a:endParaRPr b="1" sz="1200">
                <a:solidFill>
                  <a:srgbClr val="FFFFFF"/>
                </a:solidFill>
                <a:latin typeface="Roboto"/>
                <a:ea typeface="Roboto"/>
                <a:cs typeface="Roboto"/>
                <a:sym typeface="Roboto"/>
              </a:endParaRPr>
            </a:p>
          </p:txBody>
        </p:sp>
        <p:sp>
          <p:nvSpPr>
            <p:cNvPr id="577" name="Google Shape;577;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0.1</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581" name="Google Shape;581;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582" name="Google Shape;582;p39"/>
          <p:cNvGrpSpPr/>
          <p:nvPr/>
        </p:nvGrpSpPr>
        <p:grpSpPr>
          <a:xfrm>
            <a:off x="311622" y="3013533"/>
            <a:ext cx="6565387" cy="667483"/>
            <a:chOff x="1431325" y="2473842"/>
            <a:chExt cx="6566700" cy="670500"/>
          </a:xfrm>
        </p:grpSpPr>
        <p:sp>
          <p:nvSpPr>
            <p:cNvPr id="583" name="Google Shape;583;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₹24.88M</a:t>
              </a:r>
              <a:endParaRPr sz="1200">
                <a:solidFill>
                  <a:srgbClr val="FFFFFF"/>
                </a:solidFill>
                <a:latin typeface="Roboto"/>
                <a:ea typeface="Roboto"/>
                <a:cs typeface="Roboto"/>
                <a:sym typeface="Roboto"/>
              </a:endParaRPr>
            </a:p>
          </p:txBody>
        </p:sp>
        <p:sp>
          <p:nvSpPr>
            <p:cNvPr id="585" name="Google Shape;585;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1200">
                  <a:solidFill>
                    <a:srgbClr val="FFFFFF"/>
                  </a:solidFill>
                  <a:latin typeface="Roboto"/>
                  <a:ea typeface="Roboto"/>
                  <a:cs typeface="Roboto"/>
                  <a:sym typeface="Roboto"/>
                </a:rPr>
                <a:t>           June</a:t>
              </a:r>
              <a:endParaRPr b="1" sz="1200">
                <a:solidFill>
                  <a:srgbClr val="FFFFFF"/>
                </a:solidFill>
                <a:latin typeface="Roboto"/>
                <a:ea typeface="Roboto"/>
                <a:cs typeface="Roboto"/>
                <a:sym typeface="Roboto"/>
              </a:endParaRPr>
            </a:p>
          </p:txBody>
        </p:sp>
        <p:sp>
          <p:nvSpPr>
            <p:cNvPr id="586" name="Google Shape;586;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29.4</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590" name="Google Shape;590;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591" name="Google Shape;591;p39"/>
          <p:cNvGrpSpPr/>
          <p:nvPr/>
        </p:nvGrpSpPr>
        <p:grpSpPr>
          <a:xfrm>
            <a:off x="311622" y="2318412"/>
            <a:ext cx="6565387" cy="667483"/>
            <a:chOff x="1431325" y="2473842"/>
            <a:chExt cx="6566700" cy="670500"/>
          </a:xfrm>
        </p:grpSpPr>
        <p:sp>
          <p:nvSpPr>
            <p:cNvPr id="592" name="Google Shape;592;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₹27.87M</a:t>
              </a:r>
              <a:endParaRPr sz="1200">
                <a:solidFill>
                  <a:srgbClr val="FFFFFF"/>
                </a:solidFill>
                <a:latin typeface="Roboto"/>
                <a:ea typeface="Roboto"/>
                <a:cs typeface="Roboto"/>
                <a:sym typeface="Roboto"/>
              </a:endParaRPr>
            </a:p>
          </p:txBody>
        </p:sp>
        <p:sp>
          <p:nvSpPr>
            <p:cNvPr id="594" name="Google Shape;594;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May</a:t>
              </a:r>
              <a:endParaRPr b="1" sz="1200">
                <a:solidFill>
                  <a:srgbClr val="FFFFFF"/>
                </a:solidFill>
                <a:latin typeface="Roboto"/>
                <a:ea typeface="Roboto"/>
                <a:cs typeface="Roboto"/>
                <a:sym typeface="Roboto"/>
              </a:endParaRPr>
            </a:p>
          </p:txBody>
        </p:sp>
        <p:sp>
          <p:nvSpPr>
            <p:cNvPr id="595" name="Google Shape;595;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33.4</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599" name="Google Shape;599;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00" name="Google Shape;600;p39"/>
          <p:cNvGrpSpPr/>
          <p:nvPr/>
        </p:nvGrpSpPr>
        <p:grpSpPr>
          <a:xfrm>
            <a:off x="311622" y="1623291"/>
            <a:ext cx="6565387" cy="667483"/>
            <a:chOff x="1431325" y="2473842"/>
            <a:chExt cx="6566700" cy="670500"/>
          </a:xfrm>
        </p:grpSpPr>
        <p:sp>
          <p:nvSpPr>
            <p:cNvPr id="601" name="Google Shape;601;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₹30.76M</a:t>
              </a:r>
              <a:endParaRPr sz="1200">
                <a:solidFill>
                  <a:srgbClr val="FFFFFF"/>
                </a:solidFill>
                <a:latin typeface="Roboto"/>
                <a:ea typeface="Roboto"/>
                <a:cs typeface="Roboto"/>
                <a:sym typeface="Roboto"/>
              </a:endParaRPr>
            </a:p>
          </p:txBody>
        </p:sp>
        <p:sp>
          <p:nvSpPr>
            <p:cNvPr id="603" name="Google Shape;603;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April</a:t>
              </a:r>
              <a:endParaRPr b="1" sz="1200">
                <a:solidFill>
                  <a:srgbClr val="FFFFFF"/>
                </a:solidFill>
                <a:latin typeface="Roboto"/>
                <a:ea typeface="Roboto"/>
                <a:cs typeface="Roboto"/>
                <a:sym typeface="Roboto"/>
              </a:endParaRPr>
            </a:p>
          </p:txBody>
        </p:sp>
        <p:sp>
          <p:nvSpPr>
            <p:cNvPr id="604" name="Google Shape;604;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36.8</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608" name="Google Shape;608;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09" name="Google Shape;609;p39"/>
          <p:cNvGrpSpPr/>
          <p:nvPr/>
        </p:nvGrpSpPr>
        <p:grpSpPr>
          <a:xfrm>
            <a:off x="251425" y="5533000"/>
            <a:ext cx="6566700" cy="670500"/>
            <a:chOff x="1431325" y="2473842"/>
            <a:chExt cx="6566700" cy="670500"/>
          </a:xfrm>
        </p:grpSpPr>
        <p:sp>
          <p:nvSpPr>
            <p:cNvPr id="610" name="Google Shape;610;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rgbClr val="FFFFFF"/>
                  </a:solidFill>
                  <a:latin typeface="Roboto"/>
                  <a:ea typeface="Roboto"/>
                  <a:cs typeface="Roboto"/>
                  <a:sym typeface="Roboto"/>
                </a:rPr>
                <a:t>₹83.51M</a:t>
              </a:r>
              <a:endParaRPr sz="1200">
                <a:solidFill>
                  <a:srgbClr val="FFFFFF"/>
                </a:solidFill>
                <a:latin typeface="Roboto"/>
                <a:ea typeface="Roboto"/>
                <a:cs typeface="Roboto"/>
                <a:sym typeface="Roboto"/>
              </a:endParaRPr>
            </a:p>
          </p:txBody>
        </p:sp>
        <p:sp>
          <p:nvSpPr>
            <p:cNvPr id="612" name="Google Shape;612;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b="1" lang="en" sz="1200">
                  <a:solidFill>
                    <a:srgbClr val="FFFFFF"/>
                  </a:solidFill>
                  <a:latin typeface="Roboto"/>
                  <a:ea typeface="Roboto"/>
                  <a:cs typeface="Roboto"/>
                  <a:sym typeface="Roboto"/>
                </a:rPr>
                <a:t>Q2</a:t>
              </a:r>
              <a:endParaRPr b="1" sz="1200">
                <a:solidFill>
                  <a:srgbClr val="FFFFFF"/>
                </a:solidFill>
                <a:latin typeface="Roboto"/>
                <a:ea typeface="Roboto"/>
                <a:cs typeface="Roboto"/>
                <a:sym typeface="Roboto"/>
              </a:endParaRPr>
            </a:p>
          </p:txBody>
        </p:sp>
        <p:sp>
          <p:nvSpPr>
            <p:cNvPr id="613" name="Google Shape;613;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99.9</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617" name="Google Shape;617;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18" name="Google Shape;618;p39"/>
          <p:cNvGrpSpPr/>
          <p:nvPr/>
        </p:nvGrpSpPr>
        <p:grpSpPr>
          <a:xfrm>
            <a:off x="251425" y="4851725"/>
            <a:ext cx="6566700" cy="670500"/>
            <a:chOff x="1431325" y="2473842"/>
            <a:chExt cx="6566700" cy="670500"/>
          </a:xfrm>
        </p:grpSpPr>
        <p:sp>
          <p:nvSpPr>
            <p:cNvPr id="619" name="Google Shape;619;p39"/>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rgbClr val="FFFFFF"/>
                  </a:solidFill>
                  <a:latin typeface="Roboto"/>
                  <a:ea typeface="Roboto"/>
                  <a:cs typeface="Roboto"/>
                  <a:sym typeface="Roboto"/>
                </a:rPr>
                <a:t>₹0.11M</a:t>
              </a:r>
              <a:endParaRPr sz="1200">
                <a:solidFill>
                  <a:srgbClr val="FFFFFF"/>
                </a:solidFill>
                <a:latin typeface="Roboto"/>
                <a:ea typeface="Roboto"/>
                <a:cs typeface="Roboto"/>
                <a:sym typeface="Roboto"/>
              </a:endParaRPr>
            </a:p>
          </p:txBody>
        </p:sp>
        <p:sp>
          <p:nvSpPr>
            <p:cNvPr id="621" name="Google Shape;621;p39"/>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ctr">
                <a:lnSpc>
                  <a:spcPct val="115000"/>
                </a:lnSpc>
                <a:spcBef>
                  <a:spcPts val="0"/>
                </a:spcBef>
                <a:spcAft>
                  <a:spcPts val="0"/>
                </a:spcAft>
                <a:buNone/>
              </a:pPr>
              <a:r>
                <a:rPr b="1" lang="en" sz="1200">
                  <a:solidFill>
                    <a:srgbClr val="FFFFFF"/>
                  </a:solidFill>
                  <a:latin typeface="Roboto"/>
                  <a:ea typeface="Roboto"/>
                  <a:cs typeface="Roboto"/>
                  <a:sym typeface="Roboto"/>
                </a:rPr>
                <a:t>Q1</a:t>
              </a:r>
              <a:endParaRPr b="1" sz="1200">
                <a:solidFill>
                  <a:srgbClr val="FFFFFF"/>
                </a:solidFill>
                <a:latin typeface="Roboto"/>
                <a:ea typeface="Roboto"/>
                <a:cs typeface="Roboto"/>
                <a:sym typeface="Roboto"/>
              </a:endParaRPr>
            </a:p>
          </p:txBody>
        </p:sp>
        <p:sp>
          <p:nvSpPr>
            <p:cNvPr id="622" name="Google Shape;622;p39"/>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Light"/>
                  <a:ea typeface="Roboto Light"/>
                  <a:cs typeface="Roboto Light"/>
                  <a:sym typeface="Roboto Light"/>
                </a:rPr>
                <a:t>0.1</a:t>
              </a:r>
              <a:r>
                <a:rPr lang="en" sz="1200">
                  <a:solidFill>
                    <a:srgbClr val="FFFFFF"/>
                  </a:solidFill>
                  <a:latin typeface="Roboto Light"/>
                  <a:ea typeface="Roboto Light"/>
                  <a:cs typeface="Roboto Light"/>
                  <a:sym typeface="Roboto Light"/>
                </a:rPr>
                <a:t>%</a:t>
              </a:r>
              <a:endParaRPr sz="1200">
                <a:solidFill>
                  <a:srgbClr val="FFFFFF"/>
                </a:solidFill>
                <a:latin typeface="Roboto Light"/>
                <a:ea typeface="Roboto Light"/>
                <a:cs typeface="Roboto Light"/>
                <a:sym typeface="Roboto Light"/>
              </a:endParaRPr>
            </a:p>
          </p:txBody>
        </p:sp>
        <p:cxnSp>
          <p:nvCxnSpPr>
            <p:cNvPr id="626" name="Google Shape;626;p39"/>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627" name="Google Shape;627;p39"/>
          <p:cNvSpPr txBox="1"/>
          <p:nvPr/>
        </p:nvSpPr>
        <p:spPr>
          <a:xfrm>
            <a:off x="460875" y="4343025"/>
            <a:ext cx="6309000" cy="5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100">
                <a:solidFill>
                  <a:schemeClr val="dk1"/>
                </a:solidFill>
              </a:rPr>
              <a:t> Monthly Revenue</a:t>
            </a:r>
            <a:endParaRPr b="1" sz="1500">
              <a:solidFill>
                <a:schemeClr val="dk1"/>
              </a:solidFill>
            </a:endParaRPr>
          </a:p>
        </p:txBody>
      </p:sp>
      <p:sp>
        <p:nvSpPr>
          <p:cNvPr id="628" name="Google Shape;628;p39"/>
          <p:cNvSpPr txBox="1"/>
          <p:nvPr/>
        </p:nvSpPr>
        <p:spPr>
          <a:xfrm>
            <a:off x="368700" y="6214275"/>
            <a:ext cx="6309000" cy="5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100">
                <a:solidFill>
                  <a:schemeClr val="dk1"/>
                </a:solidFill>
              </a:rPr>
              <a:t> Quarterly Revenue </a:t>
            </a:r>
            <a:endParaRPr b="1" sz="15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32" name="Shape 632"/>
        <p:cNvGrpSpPr/>
        <p:nvPr/>
      </p:nvGrpSpPr>
      <p:grpSpPr>
        <a:xfrm>
          <a:off x="0" y="0"/>
          <a:ext cx="0" cy="0"/>
          <a:chOff x="0" y="0"/>
          <a:chExt cx="0" cy="0"/>
        </a:xfrm>
      </p:grpSpPr>
      <p:sp>
        <p:nvSpPr>
          <p:cNvPr id="633" name="Google Shape;633;p40"/>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40"/>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Product</a:t>
            </a:r>
            <a:r>
              <a:rPr b="1" lang="en"/>
              <a:t> Performance</a:t>
            </a:r>
            <a:endParaRPr/>
          </a:p>
        </p:txBody>
      </p:sp>
      <p:grpSp>
        <p:nvGrpSpPr>
          <p:cNvPr id="635" name="Google Shape;635;p40"/>
          <p:cNvGrpSpPr/>
          <p:nvPr/>
        </p:nvGrpSpPr>
        <p:grpSpPr>
          <a:xfrm>
            <a:off x="5292261" y="3647194"/>
            <a:ext cx="3480351" cy="366093"/>
            <a:chOff x="1431325" y="2473842"/>
            <a:chExt cx="6566700" cy="670500"/>
          </a:xfrm>
        </p:grpSpPr>
        <p:sp>
          <p:nvSpPr>
            <p:cNvPr id="636" name="Google Shape;636;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₹5.58M</a:t>
              </a:r>
              <a:endParaRPr sz="1000">
                <a:solidFill>
                  <a:srgbClr val="FFFFFF"/>
                </a:solidFill>
                <a:latin typeface="Roboto"/>
                <a:ea typeface="Roboto"/>
                <a:cs typeface="Roboto"/>
                <a:sym typeface="Roboto"/>
              </a:endParaRPr>
            </a:p>
          </p:txBody>
        </p:sp>
        <p:sp>
          <p:nvSpPr>
            <p:cNvPr id="638" name="Google Shape;638;p40"/>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Top</a:t>
              </a:r>
              <a:endParaRPr b="1" sz="1000">
                <a:solidFill>
                  <a:srgbClr val="FFFFFF"/>
                </a:solidFill>
                <a:latin typeface="Roboto"/>
                <a:ea typeface="Roboto"/>
                <a:cs typeface="Roboto"/>
                <a:sym typeface="Roboto"/>
              </a:endParaRPr>
            </a:p>
          </p:txBody>
        </p:sp>
        <p:sp>
          <p:nvSpPr>
            <p:cNvPr id="639" name="Google Shape;639;p40"/>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0"/>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0"/>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Roboto Light"/>
                  <a:ea typeface="Roboto Light"/>
                  <a:cs typeface="Roboto Light"/>
                  <a:sym typeface="Roboto Light"/>
                </a:rPr>
                <a:t>6.6%</a:t>
              </a:r>
              <a:endParaRPr sz="500">
                <a:solidFill>
                  <a:srgbClr val="FFFFFF"/>
                </a:solidFill>
                <a:latin typeface="Roboto Light"/>
                <a:ea typeface="Roboto Light"/>
                <a:cs typeface="Roboto Light"/>
                <a:sym typeface="Roboto Light"/>
              </a:endParaRPr>
            </a:p>
          </p:txBody>
        </p:sp>
        <p:cxnSp>
          <p:nvCxnSpPr>
            <p:cNvPr id="643" name="Google Shape;643;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44" name="Google Shape;644;p40"/>
          <p:cNvGrpSpPr/>
          <p:nvPr/>
        </p:nvGrpSpPr>
        <p:grpSpPr>
          <a:xfrm>
            <a:off x="5292261" y="3265945"/>
            <a:ext cx="3480351" cy="366093"/>
            <a:chOff x="1431325" y="2473842"/>
            <a:chExt cx="6566700" cy="670500"/>
          </a:xfrm>
        </p:grpSpPr>
        <p:sp>
          <p:nvSpPr>
            <p:cNvPr id="645" name="Google Shape;645;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₹11.83M</a:t>
              </a:r>
              <a:endParaRPr sz="1000">
                <a:solidFill>
                  <a:srgbClr val="FFFFFF"/>
                </a:solidFill>
                <a:latin typeface="Roboto"/>
                <a:ea typeface="Roboto"/>
                <a:cs typeface="Roboto"/>
                <a:sym typeface="Roboto"/>
              </a:endParaRPr>
            </a:p>
          </p:txBody>
        </p:sp>
        <p:sp>
          <p:nvSpPr>
            <p:cNvPr id="647" name="Google Shape;647;p40"/>
            <p:cNvSpPr txBox="1"/>
            <p:nvPr/>
          </p:nvSpPr>
          <p:spPr>
            <a:xfrm>
              <a:off x="2744702" y="2473858"/>
              <a:ext cx="24651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Western Dress</a:t>
              </a:r>
              <a:endParaRPr b="1" sz="800">
                <a:solidFill>
                  <a:srgbClr val="FFFFFF"/>
                </a:solidFill>
                <a:latin typeface="Roboto"/>
                <a:ea typeface="Roboto"/>
                <a:cs typeface="Roboto"/>
                <a:sym typeface="Roboto"/>
              </a:endParaRPr>
            </a:p>
          </p:txBody>
        </p:sp>
        <p:sp>
          <p:nvSpPr>
            <p:cNvPr id="648" name="Google Shape;648;p40"/>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Roboto Light"/>
                  <a:ea typeface="Roboto Light"/>
                  <a:cs typeface="Roboto Light"/>
                  <a:sym typeface="Roboto Light"/>
                </a:rPr>
                <a:t>14.%</a:t>
              </a:r>
              <a:endParaRPr sz="500">
                <a:solidFill>
                  <a:srgbClr val="FFFFFF"/>
                </a:solidFill>
                <a:latin typeface="Roboto Light"/>
                <a:ea typeface="Roboto Light"/>
                <a:cs typeface="Roboto Light"/>
                <a:sym typeface="Roboto Light"/>
              </a:endParaRPr>
            </a:p>
          </p:txBody>
        </p:sp>
        <p:cxnSp>
          <p:nvCxnSpPr>
            <p:cNvPr id="652" name="Google Shape;652;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53" name="Google Shape;653;p40"/>
          <p:cNvGrpSpPr/>
          <p:nvPr/>
        </p:nvGrpSpPr>
        <p:grpSpPr>
          <a:xfrm>
            <a:off x="5292261" y="2884696"/>
            <a:ext cx="3480351" cy="366093"/>
            <a:chOff x="1431325" y="2473842"/>
            <a:chExt cx="6566700" cy="670500"/>
          </a:xfrm>
        </p:grpSpPr>
        <p:sp>
          <p:nvSpPr>
            <p:cNvPr id="654" name="Google Shape;654;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₹22.68M</a:t>
              </a:r>
              <a:endParaRPr sz="1000">
                <a:solidFill>
                  <a:srgbClr val="FFFFFF"/>
                </a:solidFill>
                <a:latin typeface="Roboto"/>
                <a:ea typeface="Roboto"/>
                <a:cs typeface="Roboto"/>
                <a:sym typeface="Roboto"/>
              </a:endParaRPr>
            </a:p>
          </p:txBody>
        </p:sp>
        <p:sp>
          <p:nvSpPr>
            <p:cNvPr id="656" name="Google Shape;656;p40"/>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Kurta</a:t>
              </a:r>
              <a:endParaRPr b="1" sz="1000">
                <a:solidFill>
                  <a:srgbClr val="FFFFFF"/>
                </a:solidFill>
                <a:latin typeface="Roboto"/>
                <a:ea typeface="Roboto"/>
                <a:cs typeface="Roboto"/>
                <a:sym typeface="Roboto"/>
              </a:endParaRPr>
            </a:p>
          </p:txBody>
        </p:sp>
        <p:sp>
          <p:nvSpPr>
            <p:cNvPr id="657" name="Google Shape;657;p40"/>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0"/>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2025173" y="2616806"/>
              <a:ext cx="719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Roboto Light"/>
                  <a:ea typeface="Roboto Light"/>
                  <a:cs typeface="Roboto Light"/>
                  <a:sym typeface="Roboto Light"/>
                </a:rPr>
                <a:t>27.1%</a:t>
              </a:r>
              <a:endParaRPr sz="500">
                <a:solidFill>
                  <a:srgbClr val="FFFFFF"/>
                </a:solidFill>
                <a:latin typeface="Roboto Light"/>
                <a:ea typeface="Roboto Light"/>
                <a:cs typeface="Roboto Light"/>
                <a:sym typeface="Roboto Light"/>
              </a:endParaRPr>
            </a:p>
          </p:txBody>
        </p:sp>
        <p:cxnSp>
          <p:nvCxnSpPr>
            <p:cNvPr id="661" name="Google Shape;661;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grpSp>
        <p:nvGrpSpPr>
          <p:cNvPr id="662" name="Google Shape;662;p40"/>
          <p:cNvGrpSpPr/>
          <p:nvPr/>
        </p:nvGrpSpPr>
        <p:grpSpPr>
          <a:xfrm>
            <a:off x="5292261" y="2503446"/>
            <a:ext cx="3480351" cy="366093"/>
            <a:chOff x="1431325" y="2473842"/>
            <a:chExt cx="6566700" cy="670500"/>
          </a:xfrm>
        </p:grpSpPr>
        <p:sp>
          <p:nvSpPr>
            <p:cNvPr id="663" name="Google Shape;663;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a:ea typeface="Roboto"/>
                  <a:cs typeface="Roboto"/>
                  <a:sym typeface="Roboto"/>
                </a:rPr>
                <a:t>₹41.91M</a:t>
              </a:r>
              <a:endParaRPr sz="1000">
                <a:solidFill>
                  <a:srgbClr val="FFFFFF"/>
                </a:solidFill>
                <a:latin typeface="Roboto"/>
                <a:ea typeface="Roboto"/>
                <a:cs typeface="Roboto"/>
                <a:sym typeface="Roboto"/>
              </a:endParaRPr>
            </a:p>
          </p:txBody>
        </p:sp>
        <p:sp>
          <p:nvSpPr>
            <p:cNvPr id="665" name="Google Shape;665;p40"/>
            <p:cNvSpPr txBox="1"/>
            <p:nvPr/>
          </p:nvSpPr>
          <p:spPr>
            <a:xfrm>
              <a:off x="2744681" y="2473842"/>
              <a:ext cx="23379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Set ( Highest)</a:t>
              </a:r>
              <a:endParaRPr b="1" sz="1000">
                <a:solidFill>
                  <a:srgbClr val="FFFFFF"/>
                </a:solidFill>
                <a:latin typeface="Roboto"/>
                <a:ea typeface="Roboto"/>
                <a:cs typeface="Roboto"/>
                <a:sym typeface="Roboto"/>
              </a:endParaRPr>
            </a:p>
          </p:txBody>
        </p:sp>
        <p:sp>
          <p:nvSpPr>
            <p:cNvPr id="666" name="Google Shape;666;p40"/>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flipH="1">
              <a:off x="2065512" y="2611539"/>
              <a:ext cx="6792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500">
                  <a:solidFill>
                    <a:srgbClr val="FFFFFF"/>
                  </a:solidFill>
                  <a:latin typeface="Roboto Light"/>
                  <a:ea typeface="Roboto Light"/>
                  <a:cs typeface="Roboto Light"/>
                  <a:sym typeface="Roboto Light"/>
                </a:rPr>
                <a:t>50.1%</a:t>
              </a:r>
              <a:endParaRPr sz="500">
                <a:solidFill>
                  <a:srgbClr val="FFFFFF"/>
                </a:solidFill>
                <a:latin typeface="Roboto Light"/>
                <a:ea typeface="Roboto Light"/>
                <a:cs typeface="Roboto Light"/>
                <a:sym typeface="Roboto Light"/>
              </a:endParaRPr>
            </a:p>
          </p:txBody>
        </p:sp>
        <p:cxnSp>
          <p:nvCxnSpPr>
            <p:cNvPr id="670" name="Google Shape;670;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671" name="Google Shape;671;p40"/>
          <p:cNvSpPr txBox="1"/>
          <p:nvPr/>
        </p:nvSpPr>
        <p:spPr>
          <a:xfrm>
            <a:off x="5921375" y="4028454"/>
            <a:ext cx="2282100" cy="326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800">
                <a:solidFill>
                  <a:schemeClr val="dk1"/>
                </a:solidFill>
              </a:rPr>
              <a:t>Top Revenue-Generating Category</a:t>
            </a:r>
            <a:endParaRPr b="1" sz="1200">
              <a:solidFill>
                <a:schemeClr val="dk1"/>
              </a:solidFill>
            </a:endParaRPr>
          </a:p>
        </p:txBody>
      </p:sp>
      <p:pic>
        <p:nvPicPr>
          <p:cNvPr id="672" name="Google Shape;672;p40" title="category_performance.png"/>
          <p:cNvPicPr preferRelativeResize="0"/>
          <p:nvPr/>
        </p:nvPicPr>
        <p:blipFill rotWithShape="1">
          <a:blip r:embed="rId3">
            <a:alphaModFix/>
          </a:blip>
          <a:srcRect b="0" l="9" r="9" t="0"/>
          <a:stretch/>
        </p:blipFill>
        <p:spPr>
          <a:xfrm>
            <a:off x="311700" y="1449513"/>
            <a:ext cx="4816399" cy="2739773"/>
          </a:xfrm>
          <a:prstGeom prst="rect">
            <a:avLst/>
          </a:prstGeom>
          <a:noFill/>
          <a:ln>
            <a:noFill/>
          </a:ln>
        </p:spPr>
      </p:pic>
      <p:grpSp>
        <p:nvGrpSpPr>
          <p:cNvPr id="673" name="Google Shape;673;p40"/>
          <p:cNvGrpSpPr/>
          <p:nvPr/>
        </p:nvGrpSpPr>
        <p:grpSpPr>
          <a:xfrm>
            <a:off x="5430528" y="5213539"/>
            <a:ext cx="3202416" cy="356170"/>
            <a:chOff x="1961425" y="2473842"/>
            <a:chExt cx="6036600" cy="670500"/>
          </a:xfrm>
        </p:grpSpPr>
        <p:sp>
          <p:nvSpPr>
            <p:cNvPr id="674" name="Google Shape;674;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rgbClr val="FFFFFF"/>
                  </a:solidFill>
                  <a:latin typeface="Roboto"/>
                  <a:ea typeface="Roboto"/>
                  <a:cs typeface="Roboto"/>
                  <a:sym typeface="Roboto"/>
                </a:rPr>
                <a:t>₹607.92</a:t>
              </a:r>
              <a:endParaRPr sz="1000">
                <a:solidFill>
                  <a:srgbClr val="FFFFFF"/>
                </a:solidFill>
                <a:latin typeface="Roboto"/>
                <a:ea typeface="Roboto"/>
                <a:cs typeface="Roboto"/>
                <a:sym typeface="Roboto"/>
              </a:endParaRPr>
            </a:p>
          </p:txBody>
        </p:sp>
        <p:sp>
          <p:nvSpPr>
            <p:cNvPr id="676" name="Google Shape;676;p40"/>
            <p:cNvSpPr txBox="1"/>
            <p:nvPr/>
          </p:nvSpPr>
          <p:spPr>
            <a:xfrm>
              <a:off x="1961437" y="2473862"/>
              <a:ext cx="36195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Orders without Promotions</a:t>
              </a:r>
              <a:endParaRPr b="1" sz="1000">
                <a:solidFill>
                  <a:srgbClr val="FFFFFF"/>
                </a:solidFill>
                <a:latin typeface="Roboto"/>
                <a:ea typeface="Roboto"/>
                <a:cs typeface="Roboto"/>
                <a:sym typeface="Roboto"/>
              </a:endParaRPr>
            </a:p>
          </p:txBody>
        </p:sp>
        <p:cxnSp>
          <p:nvCxnSpPr>
            <p:cNvPr id="677" name="Google Shape;677;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678" name="Google Shape;678;p40"/>
          <p:cNvSpPr txBox="1"/>
          <p:nvPr/>
        </p:nvSpPr>
        <p:spPr>
          <a:xfrm>
            <a:off x="5430525" y="5575475"/>
            <a:ext cx="3111300" cy="366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1200"/>
              </a:spcBef>
              <a:spcAft>
                <a:spcPts val="1200"/>
              </a:spcAft>
              <a:buNone/>
            </a:pPr>
            <a:r>
              <a:rPr b="1" lang="en" sz="800">
                <a:solidFill>
                  <a:schemeClr val="dk1"/>
                </a:solidFill>
              </a:rPr>
              <a:t>Promotion</a:t>
            </a:r>
            <a:r>
              <a:rPr b="1" lang="en" sz="1100">
                <a:solidFill>
                  <a:schemeClr val="dk1"/>
                </a:solidFill>
              </a:rPr>
              <a:t> </a:t>
            </a:r>
            <a:r>
              <a:rPr b="1" lang="en" sz="800">
                <a:solidFill>
                  <a:schemeClr val="dk1"/>
                </a:solidFill>
              </a:rPr>
              <a:t>Analysis</a:t>
            </a:r>
            <a:endParaRPr b="1" sz="1500">
              <a:solidFill>
                <a:schemeClr val="dk1"/>
              </a:solidFill>
            </a:endParaRPr>
          </a:p>
        </p:txBody>
      </p:sp>
      <p:grpSp>
        <p:nvGrpSpPr>
          <p:cNvPr id="679" name="Google Shape;679;p40"/>
          <p:cNvGrpSpPr/>
          <p:nvPr/>
        </p:nvGrpSpPr>
        <p:grpSpPr>
          <a:xfrm>
            <a:off x="5430528" y="4851616"/>
            <a:ext cx="3202416" cy="356170"/>
            <a:chOff x="1961425" y="2473842"/>
            <a:chExt cx="6036600" cy="670500"/>
          </a:xfrm>
        </p:grpSpPr>
        <p:sp>
          <p:nvSpPr>
            <p:cNvPr id="680" name="Google Shape;680;p40"/>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txBox="1"/>
            <p:nvPr/>
          </p:nvSpPr>
          <p:spPr>
            <a:xfrm>
              <a:off x="5350131" y="2473842"/>
              <a:ext cx="23379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1000">
                  <a:solidFill>
                    <a:srgbClr val="FFFFFF"/>
                  </a:solidFill>
                  <a:latin typeface="Roboto"/>
                  <a:ea typeface="Roboto"/>
                  <a:cs typeface="Roboto"/>
                  <a:sym typeface="Roboto"/>
                </a:rPr>
                <a:t>₹674.02</a:t>
              </a:r>
              <a:endParaRPr sz="1000">
                <a:solidFill>
                  <a:srgbClr val="FFFFFF"/>
                </a:solidFill>
                <a:latin typeface="Roboto"/>
                <a:ea typeface="Roboto"/>
                <a:cs typeface="Roboto"/>
                <a:sym typeface="Roboto"/>
              </a:endParaRPr>
            </a:p>
          </p:txBody>
        </p:sp>
        <p:sp>
          <p:nvSpPr>
            <p:cNvPr id="682" name="Google Shape;682;p40"/>
            <p:cNvSpPr txBox="1"/>
            <p:nvPr/>
          </p:nvSpPr>
          <p:spPr>
            <a:xfrm>
              <a:off x="2027365" y="2473858"/>
              <a:ext cx="4301700" cy="657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Orders with Promotions</a:t>
              </a:r>
              <a:endParaRPr b="1" sz="1000">
                <a:solidFill>
                  <a:srgbClr val="FFFFFF"/>
                </a:solidFill>
                <a:latin typeface="Roboto"/>
                <a:ea typeface="Roboto"/>
                <a:cs typeface="Roboto"/>
                <a:sym typeface="Roboto"/>
              </a:endParaRPr>
            </a:p>
          </p:txBody>
        </p:sp>
        <p:cxnSp>
          <p:nvCxnSpPr>
            <p:cNvPr id="683" name="Google Shape;683;p40"/>
            <p:cNvCxnSpPr/>
            <p:nvPr/>
          </p:nvCxnSpPr>
          <p:spPr>
            <a:xfrm>
              <a:off x="5209891" y="2585784"/>
              <a:ext cx="0" cy="444600"/>
            </a:xfrm>
            <a:prstGeom prst="straightConnector1">
              <a:avLst/>
            </a:prstGeom>
            <a:noFill/>
            <a:ln cap="flat" cmpd="sng" w="9525">
              <a:solidFill>
                <a:srgbClr val="FFFFFF"/>
              </a:solidFill>
              <a:prstDash val="dot"/>
              <a:round/>
              <a:headEnd len="sm" w="sm" type="none"/>
              <a:tailEnd len="sm" w="sm" type="none"/>
            </a:ln>
          </p:spPr>
        </p:cxnSp>
      </p:grpSp>
      <p:sp>
        <p:nvSpPr>
          <p:cNvPr id="684" name="Google Shape;684;p40"/>
          <p:cNvSpPr txBox="1"/>
          <p:nvPr/>
        </p:nvSpPr>
        <p:spPr>
          <a:xfrm>
            <a:off x="304165" y="5978110"/>
            <a:ext cx="4818900" cy="39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100">
                <a:solidFill>
                  <a:schemeClr val="dk1"/>
                </a:solidFill>
              </a:rPr>
              <a:t>Customer Behavior</a:t>
            </a:r>
            <a:endParaRPr b="1" sz="1500">
              <a:solidFill>
                <a:schemeClr val="dk1"/>
              </a:solidFill>
            </a:endParaRPr>
          </a:p>
        </p:txBody>
      </p:sp>
      <p:grpSp>
        <p:nvGrpSpPr>
          <p:cNvPr id="685" name="Google Shape;685;p40"/>
          <p:cNvGrpSpPr/>
          <p:nvPr/>
        </p:nvGrpSpPr>
        <p:grpSpPr>
          <a:xfrm>
            <a:off x="304102" y="5507833"/>
            <a:ext cx="4818214" cy="480244"/>
            <a:chOff x="1593000" y="2322568"/>
            <a:chExt cx="5957975" cy="643500"/>
          </a:xfrm>
        </p:grpSpPr>
        <p:sp>
          <p:nvSpPr>
            <p:cNvPr id="686" name="Google Shape;686;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0"/>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Average Order Value</a:t>
              </a:r>
              <a:endParaRPr sz="1200">
                <a:solidFill>
                  <a:srgbClr val="FFFFFF"/>
                </a:solidFill>
                <a:latin typeface="Roboto"/>
                <a:ea typeface="Roboto"/>
                <a:cs typeface="Roboto"/>
                <a:sym typeface="Roboto"/>
              </a:endParaRPr>
            </a:p>
          </p:txBody>
        </p:sp>
        <p:sp>
          <p:nvSpPr>
            <p:cNvPr id="690" name="Google Shape;690;p4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Thin"/>
                  <a:ea typeface="Roboto Thin"/>
                  <a:cs typeface="Roboto Thin"/>
                  <a:sym typeface="Roboto Thin"/>
                </a:rPr>
                <a:t>03</a:t>
              </a:r>
              <a:endParaRPr sz="1200">
                <a:solidFill>
                  <a:srgbClr val="FFFFFF"/>
                </a:solidFill>
                <a:latin typeface="Roboto Thin"/>
                <a:ea typeface="Roboto Thin"/>
                <a:cs typeface="Roboto Thin"/>
                <a:sym typeface="Roboto Thin"/>
              </a:endParaRPr>
            </a:p>
          </p:txBody>
        </p:sp>
        <p:sp>
          <p:nvSpPr>
            <p:cNvPr id="692" name="Google Shape;692;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0B713F"/>
                </a:buClr>
                <a:buSzPts val="1100"/>
                <a:buFont typeface="Roboto"/>
                <a:buChar char="●"/>
              </a:pPr>
              <a:r>
                <a:rPr lang="en" sz="1100">
                  <a:solidFill>
                    <a:srgbClr val="0B713F"/>
                  </a:solidFill>
                  <a:latin typeface="Roboto"/>
                  <a:ea typeface="Roboto"/>
                  <a:cs typeface="Roboto"/>
                  <a:sym typeface="Roboto"/>
                </a:rPr>
                <a:t>B2C: ₹648.46</a:t>
              </a:r>
              <a:endParaRPr sz="1100">
                <a:solidFill>
                  <a:srgbClr val="0B713F"/>
                </a:solidFill>
                <a:latin typeface="Roboto"/>
                <a:ea typeface="Roboto"/>
                <a:cs typeface="Roboto"/>
                <a:sym typeface="Roboto"/>
              </a:endParaRPr>
            </a:p>
            <a:p>
              <a:pPr indent="-298450" lvl="0" marL="457200" rtl="0" algn="l">
                <a:lnSpc>
                  <a:spcPct val="115000"/>
                </a:lnSpc>
                <a:spcBef>
                  <a:spcPts val="0"/>
                </a:spcBef>
                <a:spcAft>
                  <a:spcPts val="0"/>
                </a:spcAft>
                <a:buClr>
                  <a:srgbClr val="0B713F"/>
                </a:buClr>
                <a:buSzPts val="1100"/>
                <a:buFont typeface="Roboto"/>
                <a:buChar char="●"/>
              </a:pPr>
              <a:r>
                <a:rPr lang="en" sz="1100">
                  <a:solidFill>
                    <a:srgbClr val="0B713F"/>
                  </a:solidFill>
                  <a:latin typeface="Roboto"/>
                  <a:ea typeface="Roboto"/>
                  <a:cs typeface="Roboto"/>
                  <a:sym typeface="Roboto"/>
                </a:rPr>
                <a:t>B2B: ₹704.42</a:t>
              </a:r>
              <a:endParaRPr sz="1100">
                <a:solidFill>
                  <a:srgbClr val="0B713F"/>
                </a:solidFill>
                <a:latin typeface="Roboto"/>
                <a:ea typeface="Roboto"/>
                <a:cs typeface="Roboto"/>
                <a:sym typeface="Roboto"/>
              </a:endParaRPr>
            </a:p>
          </p:txBody>
        </p:sp>
      </p:grpSp>
      <p:grpSp>
        <p:nvGrpSpPr>
          <p:cNvPr id="693" name="Google Shape;693;p40"/>
          <p:cNvGrpSpPr/>
          <p:nvPr/>
        </p:nvGrpSpPr>
        <p:grpSpPr>
          <a:xfrm>
            <a:off x="304102" y="5018917"/>
            <a:ext cx="4818214" cy="480244"/>
            <a:chOff x="1593000" y="2322568"/>
            <a:chExt cx="5957975" cy="643500"/>
          </a:xfrm>
        </p:grpSpPr>
        <p:sp>
          <p:nvSpPr>
            <p:cNvPr id="694" name="Google Shape;694;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0"/>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Lowest Revenue Day</a:t>
              </a:r>
              <a:endParaRPr sz="1200">
                <a:solidFill>
                  <a:srgbClr val="FFFFFF"/>
                </a:solidFill>
                <a:latin typeface="Roboto"/>
                <a:ea typeface="Roboto"/>
                <a:cs typeface="Roboto"/>
                <a:sym typeface="Roboto"/>
              </a:endParaRPr>
            </a:p>
          </p:txBody>
        </p:sp>
        <p:sp>
          <p:nvSpPr>
            <p:cNvPr id="698" name="Google Shape;698;p4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Thin"/>
                  <a:ea typeface="Roboto Thin"/>
                  <a:cs typeface="Roboto Thin"/>
                  <a:sym typeface="Roboto Thin"/>
                </a:rPr>
                <a:t>02</a:t>
              </a:r>
              <a:endParaRPr sz="1200">
                <a:solidFill>
                  <a:srgbClr val="FFFFFF"/>
                </a:solidFill>
                <a:latin typeface="Roboto Thin"/>
                <a:ea typeface="Roboto Thin"/>
                <a:cs typeface="Roboto Thin"/>
                <a:sym typeface="Roboto Thin"/>
              </a:endParaRPr>
            </a:p>
          </p:txBody>
        </p:sp>
        <p:sp>
          <p:nvSpPr>
            <p:cNvPr id="700" name="Google Shape;700;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0B713F"/>
                </a:buClr>
                <a:buSzPts val="1100"/>
                <a:buFont typeface="Roboto"/>
                <a:buChar char="●"/>
              </a:pPr>
              <a:r>
                <a:rPr lang="en" sz="1100">
                  <a:solidFill>
                    <a:srgbClr val="0B713F"/>
                  </a:solidFill>
                  <a:latin typeface="Roboto"/>
                  <a:ea typeface="Roboto"/>
                  <a:cs typeface="Roboto"/>
                  <a:sym typeface="Roboto"/>
                </a:rPr>
                <a:t>Thursday (₹11.01M)</a:t>
              </a:r>
              <a:endParaRPr sz="1100">
                <a:solidFill>
                  <a:srgbClr val="0B713F"/>
                </a:solidFill>
                <a:latin typeface="Roboto"/>
                <a:ea typeface="Roboto"/>
                <a:cs typeface="Roboto"/>
                <a:sym typeface="Roboto"/>
              </a:endParaRPr>
            </a:p>
          </p:txBody>
        </p:sp>
      </p:grpSp>
      <p:grpSp>
        <p:nvGrpSpPr>
          <p:cNvPr id="701" name="Google Shape;701;p40"/>
          <p:cNvGrpSpPr/>
          <p:nvPr/>
        </p:nvGrpSpPr>
        <p:grpSpPr>
          <a:xfrm>
            <a:off x="304102" y="4529994"/>
            <a:ext cx="4818214" cy="480244"/>
            <a:chOff x="1593000" y="2322568"/>
            <a:chExt cx="5957975" cy="643500"/>
          </a:xfrm>
        </p:grpSpPr>
        <p:sp>
          <p:nvSpPr>
            <p:cNvPr id="702" name="Google Shape;702;p4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flipH="1">
              <a:off x="2283025" y="2322575"/>
              <a:ext cx="1844400" cy="642600"/>
            </a:xfrm>
            <a:prstGeom prst="rect">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rot="-5400000">
              <a:off x="3501574" y="1934671"/>
              <a:ext cx="643356" cy="1419149"/>
            </a:xfrm>
            <a:prstGeom prst="flowChartOffpageConnector">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Highest Revenue Day</a:t>
              </a:r>
              <a:endParaRPr sz="1200">
                <a:solidFill>
                  <a:srgbClr val="FFFFFF"/>
                </a:solidFill>
                <a:latin typeface="Roboto"/>
                <a:ea typeface="Roboto"/>
                <a:cs typeface="Roboto"/>
                <a:sym typeface="Roboto"/>
              </a:endParaRPr>
            </a:p>
          </p:txBody>
        </p:sp>
        <p:sp>
          <p:nvSpPr>
            <p:cNvPr id="706" name="Google Shape;706;p40"/>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p:nvPr/>
          </p:nvSpPr>
          <p:spPr>
            <a:xfrm>
              <a:off x="1593000" y="2322575"/>
              <a:ext cx="690000" cy="642600"/>
            </a:xfrm>
            <a:prstGeom prst="rect">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Thin"/>
                  <a:ea typeface="Roboto Thin"/>
                  <a:cs typeface="Roboto Thin"/>
                  <a:sym typeface="Roboto Thin"/>
                </a:rPr>
                <a:t>01</a:t>
              </a:r>
              <a:endParaRPr sz="1200">
                <a:solidFill>
                  <a:srgbClr val="FFFFFF"/>
                </a:solidFill>
                <a:latin typeface="Roboto Thin"/>
                <a:ea typeface="Roboto Thin"/>
                <a:cs typeface="Roboto Thin"/>
                <a:sym typeface="Roboto Thin"/>
              </a:endParaRPr>
            </a:p>
          </p:txBody>
        </p:sp>
        <p:sp>
          <p:nvSpPr>
            <p:cNvPr id="708" name="Google Shape;708;p4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8450" lvl="0" marL="457200" rtl="0" algn="l">
                <a:lnSpc>
                  <a:spcPct val="115000"/>
                </a:lnSpc>
                <a:spcBef>
                  <a:spcPts val="0"/>
                </a:spcBef>
                <a:spcAft>
                  <a:spcPts val="0"/>
                </a:spcAft>
                <a:buClr>
                  <a:srgbClr val="0B713F"/>
                </a:buClr>
                <a:buSzPts val="1100"/>
                <a:buFont typeface="Roboto"/>
                <a:buChar char="●"/>
              </a:pPr>
              <a:r>
                <a:rPr lang="en" sz="1100">
                  <a:solidFill>
                    <a:srgbClr val="0B713F"/>
                  </a:solidFill>
                  <a:latin typeface="Roboto"/>
                  <a:ea typeface="Roboto"/>
                  <a:cs typeface="Roboto"/>
                  <a:sym typeface="Roboto"/>
                </a:rPr>
                <a:t>Sunday (₹12.76M) </a:t>
              </a:r>
              <a:endParaRPr sz="1100">
                <a:solidFill>
                  <a:srgbClr val="0B713F"/>
                </a:solidFill>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12" name="Shape 712"/>
        <p:cNvGrpSpPr/>
        <p:nvPr/>
      </p:nvGrpSpPr>
      <p:grpSpPr>
        <a:xfrm>
          <a:off x="0" y="0"/>
          <a:ext cx="0" cy="0"/>
          <a:chOff x="0" y="0"/>
          <a:chExt cx="0" cy="0"/>
        </a:xfrm>
      </p:grpSpPr>
      <p:sp>
        <p:nvSpPr>
          <p:cNvPr id="713" name="Google Shape;713;p41"/>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4" name="Google Shape;714;p41" title="profit_margin_analysis_may2022.png"/>
          <p:cNvPicPr preferRelativeResize="0"/>
          <p:nvPr/>
        </p:nvPicPr>
        <p:blipFill>
          <a:blip r:embed="rId3">
            <a:alphaModFix/>
          </a:blip>
          <a:stretch>
            <a:fillRect/>
          </a:stretch>
        </p:blipFill>
        <p:spPr>
          <a:xfrm>
            <a:off x="458976" y="988244"/>
            <a:ext cx="8226028" cy="4068826"/>
          </a:xfrm>
          <a:prstGeom prst="rect">
            <a:avLst/>
          </a:prstGeom>
          <a:noFill/>
          <a:ln>
            <a:noFill/>
          </a:ln>
        </p:spPr>
      </p:pic>
      <p:sp>
        <p:nvSpPr>
          <p:cNvPr id="715" name="Google Shape;715;p41"/>
          <p:cNvSpPr txBox="1"/>
          <p:nvPr/>
        </p:nvSpPr>
        <p:spPr>
          <a:xfrm>
            <a:off x="458975" y="5508450"/>
            <a:ext cx="7707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br>
              <a:rPr lang="en" sz="1800">
                <a:solidFill>
                  <a:schemeClr val="dk1"/>
                </a:solidFill>
              </a:rPr>
            </a:br>
            <a:r>
              <a:rPr lang="en" sz="1800">
                <a:solidFill>
                  <a:schemeClr val="dk1"/>
                </a:solidFill>
              </a:rPr>
              <a:t>Categories like </a:t>
            </a:r>
            <a:r>
              <a:rPr b="1" lang="en" sz="1800">
                <a:solidFill>
                  <a:schemeClr val="dk1"/>
                </a:solidFill>
              </a:rPr>
              <a:t>Gown/Tops</a:t>
            </a:r>
            <a:r>
              <a:rPr lang="en" sz="1800">
                <a:solidFill>
                  <a:schemeClr val="dk1"/>
                </a:solidFill>
              </a:rPr>
              <a:t> </a:t>
            </a:r>
            <a:r>
              <a:rPr b="1" lang="en" sz="1800">
                <a:solidFill>
                  <a:schemeClr val="dk1"/>
                </a:solidFill>
              </a:rPr>
              <a:t>sell less in volume</a:t>
            </a:r>
            <a:r>
              <a:rPr lang="en" sz="1800">
                <a:solidFill>
                  <a:schemeClr val="dk1"/>
                </a:solidFill>
              </a:rPr>
              <a:t> but </a:t>
            </a:r>
            <a:r>
              <a:rPr b="1" lang="en" sz="1800">
                <a:solidFill>
                  <a:schemeClr val="dk1"/>
                </a:solidFill>
              </a:rPr>
              <a:t>fetch a higher profit margin</a:t>
            </a:r>
            <a:r>
              <a:rPr lang="en" sz="1800">
                <a:solidFill>
                  <a:schemeClr val="dk1"/>
                </a:solidFill>
              </a:rPr>
              <a:t>.</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8" name="Shape 98"/>
        <p:cNvGrpSpPr/>
        <p:nvPr/>
      </p:nvGrpSpPr>
      <p:grpSpPr>
        <a:xfrm>
          <a:off x="0" y="0"/>
          <a:ext cx="0" cy="0"/>
          <a:chOff x="0" y="0"/>
          <a:chExt cx="0" cy="0"/>
        </a:xfrm>
      </p:grpSpPr>
      <p:sp>
        <p:nvSpPr>
          <p:cNvPr id="99" name="Google Shape;99;p15"/>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 name="Google Shape;100;p1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a:solidFill>
                  <a:srgbClr val="38761D"/>
                </a:solidFill>
              </a:rPr>
              <a:t>Data</a:t>
            </a:r>
            <a:r>
              <a:rPr lang="en"/>
              <a:t> Collection</a:t>
            </a:r>
            <a:endParaRPr/>
          </a:p>
        </p:txBody>
      </p:sp>
      <p:graphicFrame>
        <p:nvGraphicFramePr>
          <p:cNvPr id="101" name="Google Shape;101;p15"/>
          <p:cNvGraphicFramePr/>
          <p:nvPr/>
        </p:nvGraphicFramePr>
        <p:xfrm>
          <a:off x="383450" y="1632875"/>
          <a:ext cx="3000000" cy="3000000"/>
        </p:xfrm>
        <a:graphic>
          <a:graphicData uri="http://schemas.openxmlformats.org/drawingml/2006/table">
            <a:tbl>
              <a:tblPr>
                <a:noFill/>
                <a:tableStyleId>{53C35AB4-0679-4F63-9E34-EE4C57A285E9}</a:tableStyleId>
              </a:tblPr>
              <a:tblGrid>
                <a:gridCol w="3619500"/>
                <a:gridCol w="3619500"/>
              </a:tblGrid>
              <a:tr h="381000">
                <a:tc>
                  <a:txBody>
                    <a:bodyPr/>
                    <a:lstStyle/>
                    <a:p>
                      <a:pPr indent="0" lvl="0" marL="0" rtl="0" algn="l">
                        <a:spcBef>
                          <a:spcPts val="0"/>
                        </a:spcBef>
                        <a:spcAft>
                          <a:spcPts val="0"/>
                        </a:spcAft>
                        <a:buNone/>
                      </a:pPr>
                      <a:r>
                        <a:rPr b="1" lang="en">
                          <a:solidFill>
                            <a:schemeClr val="dk1"/>
                          </a:solidFill>
                        </a:rPr>
                        <a:t>File name </a:t>
                      </a:r>
                      <a:endParaRPr b="1">
                        <a:solidFill>
                          <a:schemeClr val="dk1"/>
                        </a:solidFill>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Amazon Sale Report</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Amazon sales transactions with SKU, ASIN, quantity, </a:t>
                      </a:r>
                      <a:r>
                        <a:rPr lang="en"/>
                        <a:t>fulfillment</a:t>
                      </a:r>
                      <a:r>
                        <a:rPr lang="en"/>
                        <a:t>, and amount.</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Cloud Warehouse Comparison Chart</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Compares profitability across platforms like Shiprocket and INCREFF.</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Expense IIGF</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Revenue and </a:t>
                      </a:r>
                      <a:r>
                        <a:rPr lang="en"/>
                        <a:t>expense</a:t>
                      </a:r>
                      <a:r>
                        <a:rPr lang="en"/>
                        <a:t> tracking for e-commerce operations.</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International Sale Report</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Global transactions including SKU, customer, and pricing.</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May-2022 Sales Data</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Monthly product sales and pricing info for May 2022.</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P &amp; L March 2021</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Multi-platform pricing, product weight, and profit/loss data.</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t>Sale Report</a:t>
                      </a:r>
                      <a:endParaRPr b="1"/>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c>
                  <a:txBody>
                    <a:bodyPr/>
                    <a:lstStyle/>
                    <a:p>
                      <a:pPr indent="0" lvl="0" marL="0" rtl="0" algn="l">
                        <a:spcBef>
                          <a:spcPts val="0"/>
                        </a:spcBef>
                        <a:spcAft>
                          <a:spcPts val="0"/>
                        </a:spcAft>
                        <a:buNone/>
                      </a:pPr>
                      <a:r>
                        <a:rPr lang="en"/>
                        <a:t>Detailed SKU-level </a:t>
                      </a:r>
                      <a:r>
                        <a:rPr lang="en"/>
                        <a:t>product</a:t>
                      </a:r>
                      <a:r>
                        <a:rPr lang="en"/>
                        <a:t> info (stock, size, color , category).</a:t>
                      </a:r>
                      <a:endParaRPr/>
                    </a:p>
                  </a:txBody>
                  <a:tcPr marT="91425" marB="91425" marR="91425" marL="91425">
                    <a:lnL cap="flat" cmpd="sng" w="9525">
                      <a:solidFill>
                        <a:srgbClr val="0B713F"/>
                      </a:solidFill>
                      <a:prstDash val="solid"/>
                      <a:round/>
                      <a:headEnd len="sm" w="sm" type="none"/>
                      <a:tailEnd len="sm" w="sm" type="none"/>
                    </a:lnL>
                    <a:lnR cap="flat" cmpd="sng" w="9525">
                      <a:solidFill>
                        <a:srgbClr val="0B713F"/>
                      </a:solidFill>
                      <a:prstDash val="solid"/>
                      <a:round/>
                      <a:headEnd len="sm" w="sm" type="none"/>
                      <a:tailEnd len="sm" w="sm" type="none"/>
                    </a:lnR>
                    <a:lnT cap="flat" cmpd="sng" w="9525">
                      <a:solidFill>
                        <a:srgbClr val="0B713F"/>
                      </a:solidFill>
                      <a:prstDash val="solid"/>
                      <a:round/>
                      <a:headEnd len="sm" w="sm" type="none"/>
                      <a:tailEnd len="sm" w="sm" type="none"/>
                    </a:lnT>
                    <a:lnB cap="flat" cmpd="sng" w="9525">
                      <a:solidFill>
                        <a:srgbClr val="0B713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19" name="Shape 719"/>
        <p:cNvGrpSpPr/>
        <p:nvPr/>
      </p:nvGrpSpPr>
      <p:grpSpPr>
        <a:xfrm>
          <a:off x="0" y="0"/>
          <a:ext cx="0" cy="0"/>
          <a:chOff x="0" y="0"/>
          <a:chExt cx="0" cy="0"/>
        </a:xfrm>
      </p:grpSpPr>
      <p:sp>
        <p:nvSpPr>
          <p:cNvPr id="720" name="Google Shape;720;p42"/>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42"/>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Basic Statistics</a:t>
            </a:r>
            <a:r>
              <a:rPr lang="en"/>
              <a:t> of Order &amp; Courier Status</a:t>
            </a:r>
            <a:endParaRPr/>
          </a:p>
        </p:txBody>
      </p:sp>
      <p:graphicFrame>
        <p:nvGraphicFramePr>
          <p:cNvPr id="722" name="Google Shape;722;p42"/>
          <p:cNvGraphicFramePr/>
          <p:nvPr/>
        </p:nvGraphicFramePr>
        <p:xfrm>
          <a:off x="226300" y="1349125"/>
          <a:ext cx="3000000" cy="3000000"/>
        </p:xfrm>
        <a:graphic>
          <a:graphicData uri="http://schemas.openxmlformats.org/drawingml/2006/table">
            <a:tbl>
              <a:tblPr>
                <a:noFill/>
                <a:tableStyleId>{53C35AB4-0679-4F63-9E34-EE4C57A285E9}</a:tableStyleId>
              </a:tblPr>
              <a:tblGrid>
                <a:gridCol w="1163200"/>
                <a:gridCol w="1163200"/>
                <a:gridCol w="1163200"/>
                <a:gridCol w="1163200"/>
                <a:gridCol w="1163200"/>
              </a:tblGrid>
              <a:tr h="609600">
                <a:tc>
                  <a:txBody>
                    <a:bodyPr/>
                    <a:lstStyle/>
                    <a:p>
                      <a:pPr indent="0" lvl="0" marL="0" rtl="0" algn="l">
                        <a:spcBef>
                          <a:spcPts val="0"/>
                        </a:spcBef>
                        <a:spcAft>
                          <a:spcPts val="0"/>
                        </a:spcAft>
                        <a:buNone/>
                      </a:pPr>
                      <a:r>
                        <a:rPr b="1" lang="en"/>
                        <a:t>Order Status</a:t>
                      </a:r>
                      <a:endParaRPr b="1"/>
                    </a:p>
                  </a:txBody>
                  <a:tcPr marT="91425" marB="91425" marR="91425" marL="91425"/>
                </a:tc>
                <a:tc>
                  <a:txBody>
                    <a:bodyPr/>
                    <a:lstStyle/>
                    <a:p>
                      <a:pPr indent="0" lvl="0" marL="0" rtl="0" algn="l">
                        <a:spcBef>
                          <a:spcPts val="0"/>
                        </a:spcBef>
                        <a:spcAft>
                          <a:spcPts val="0"/>
                        </a:spcAft>
                        <a:buNone/>
                      </a:pPr>
                      <a:r>
                        <a:rPr b="1" lang="en"/>
                        <a:t>Adjustment</a:t>
                      </a:r>
                      <a:endParaRPr b="1"/>
                    </a:p>
                  </a:txBody>
                  <a:tcPr marT="91425" marB="91425" marR="91425" marL="91425"/>
                </a:tc>
                <a:tc>
                  <a:txBody>
                    <a:bodyPr/>
                    <a:lstStyle/>
                    <a:p>
                      <a:pPr indent="0" lvl="0" marL="0" rtl="0" algn="l">
                        <a:spcBef>
                          <a:spcPts val="0"/>
                        </a:spcBef>
                        <a:spcAft>
                          <a:spcPts val="0"/>
                        </a:spcAft>
                        <a:buNone/>
                      </a:pPr>
                      <a:r>
                        <a:rPr b="1" lang="en"/>
                        <a:t>Cancelled</a:t>
                      </a:r>
                      <a:endParaRPr b="1"/>
                    </a:p>
                  </a:txBody>
                  <a:tcPr marT="91425" marB="91425" marR="91425" marL="91425"/>
                </a:tc>
                <a:tc>
                  <a:txBody>
                    <a:bodyPr/>
                    <a:lstStyle/>
                    <a:p>
                      <a:pPr indent="0" lvl="0" marL="0" rtl="0" algn="l">
                        <a:spcBef>
                          <a:spcPts val="0"/>
                        </a:spcBef>
                        <a:spcAft>
                          <a:spcPts val="0"/>
                        </a:spcAft>
                        <a:buNone/>
                      </a:pPr>
                      <a:r>
                        <a:rPr b="1" lang="en"/>
                        <a:t>Shipped</a:t>
                      </a:r>
                      <a:endParaRPr b="1"/>
                    </a:p>
                  </a:txBody>
                  <a:tcPr marT="91425" marB="91425" marR="91425" marL="91425"/>
                </a:tc>
                <a:tc>
                  <a:txBody>
                    <a:bodyPr/>
                    <a:lstStyle/>
                    <a:p>
                      <a:pPr indent="0" lvl="0" marL="0" rtl="0" algn="l">
                        <a:spcBef>
                          <a:spcPts val="0"/>
                        </a:spcBef>
                        <a:spcAft>
                          <a:spcPts val="0"/>
                        </a:spcAft>
                        <a:buNone/>
                      </a:pPr>
                      <a:r>
                        <a:rPr b="1" lang="en"/>
                        <a:t>Unshipped</a:t>
                      </a:r>
                      <a:endParaRPr b="1"/>
                    </a:p>
                  </a:txBody>
                  <a:tcPr marT="91425" marB="91425" marR="91425" marL="91425"/>
                </a:tc>
              </a:tr>
              <a:tr h="396250">
                <a:tc>
                  <a:txBody>
                    <a:bodyPr/>
                    <a:lstStyle/>
                    <a:p>
                      <a:pPr indent="0" lvl="0" marL="0" rtl="0" algn="l">
                        <a:spcBef>
                          <a:spcPts val="0"/>
                        </a:spcBef>
                        <a:spcAft>
                          <a:spcPts val="0"/>
                        </a:spcAft>
                        <a:buNone/>
                      </a:pPr>
                      <a:r>
                        <a:rPr b="1" lang="en"/>
                        <a:t>Cancelled</a:t>
                      </a:r>
                      <a:endParaRPr b="1"/>
                    </a:p>
                  </a:txBody>
                  <a:tcPr marT="91425" marB="91425" marR="91425" marL="91425"/>
                </a:tc>
                <a:tc>
                  <a:txBody>
                    <a:bodyPr/>
                    <a:lstStyle/>
                    <a:p>
                      <a:pPr indent="0" lvl="0" marL="0" rtl="0" algn="l">
                        <a:spcBef>
                          <a:spcPts val="0"/>
                        </a:spcBef>
                        <a:spcAft>
                          <a:spcPts val="0"/>
                        </a:spcAft>
                        <a:buNone/>
                      </a:pPr>
                      <a:r>
                        <a:rPr lang="en"/>
                        <a:t>6858</a:t>
                      </a:r>
                      <a:endParaRPr/>
                    </a:p>
                  </a:txBody>
                  <a:tcPr marT="91425" marB="91425" marR="91425" marL="91425"/>
                </a:tc>
                <a:tc>
                  <a:txBody>
                    <a:bodyPr/>
                    <a:lstStyle/>
                    <a:p>
                      <a:pPr indent="0" lvl="0" marL="0" rtl="0" algn="l">
                        <a:spcBef>
                          <a:spcPts val="0"/>
                        </a:spcBef>
                        <a:spcAft>
                          <a:spcPts val="0"/>
                        </a:spcAft>
                        <a:buNone/>
                      </a:pPr>
                      <a:r>
                        <a:rPr lang="en"/>
                        <a:t>5838</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5629</a:t>
                      </a:r>
                      <a:endParaRPr/>
                    </a:p>
                  </a:txBody>
                  <a:tcPr marT="91425" marB="91425" marR="91425" marL="91425"/>
                </a:tc>
              </a:tr>
              <a:tr h="396250">
                <a:tc>
                  <a:txBody>
                    <a:bodyPr/>
                    <a:lstStyle/>
                    <a:p>
                      <a:pPr indent="0" lvl="0" marL="0" rtl="0" algn="l">
                        <a:spcBef>
                          <a:spcPts val="0"/>
                        </a:spcBef>
                        <a:spcAft>
                          <a:spcPts val="0"/>
                        </a:spcAft>
                        <a:buNone/>
                      </a:pPr>
                      <a:r>
                        <a:rPr b="1" lang="en"/>
                        <a:t>Pending</a:t>
                      </a:r>
                      <a:endParaRPr b="1"/>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646</a:t>
                      </a:r>
                      <a:endParaRPr/>
                    </a:p>
                  </a:txBody>
                  <a:tcPr marT="91425" marB="91425" marR="91425" marL="91425"/>
                </a:tc>
              </a:tr>
              <a:tr h="396250">
                <a:tc>
                  <a:txBody>
                    <a:bodyPr/>
                    <a:lstStyle/>
                    <a:p>
                      <a:pPr indent="0" lvl="0" marL="0" rtl="0" algn="l">
                        <a:spcBef>
                          <a:spcPts val="0"/>
                        </a:spcBef>
                        <a:spcAft>
                          <a:spcPts val="0"/>
                        </a:spcAft>
                        <a:buNone/>
                      </a:pPr>
                      <a:r>
                        <a:rPr b="1" lang="en"/>
                        <a:t>Shipped</a:t>
                      </a:r>
                      <a:endParaRPr b="1"/>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93</a:t>
                      </a:r>
                      <a:endParaRPr/>
                    </a:p>
                  </a:txBody>
                  <a:tcPr marT="91425" marB="91425" marR="91425" marL="91425"/>
                </a:tc>
                <a:tc>
                  <a:txBody>
                    <a:bodyPr/>
                    <a:lstStyle/>
                    <a:p>
                      <a:pPr indent="0" lvl="0" marL="0" rtl="0" algn="l">
                        <a:spcBef>
                          <a:spcPts val="0"/>
                        </a:spcBef>
                        <a:spcAft>
                          <a:spcPts val="0"/>
                        </a:spcAft>
                        <a:buNone/>
                      </a:pPr>
                      <a:r>
                        <a:rPr lang="en"/>
                        <a:t>77580</a:t>
                      </a:r>
                      <a:endParaRPr/>
                    </a:p>
                  </a:txBody>
                  <a:tcPr marT="91425" marB="91425" marR="91425" marL="91425"/>
                </a:tc>
                <a:tc>
                  <a:txBody>
                    <a:bodyPr/>
                    <a:lstStyle/>
                    <a:p>
                      <a:pPr indent="0" lvl="0" marL="0" rtl="0" algn="l">
                        <a:spcBef>
                          <a:spcPts val="0"/>
                        </a:spcBef>
                        <a:spcAft>
                          <a:spcPts val="0"/>
                        </a:spcAft>
                        <a:buNone/>
                      </a:pPr>
                      <a:r>
                        <a:rPr lang="en"/>
                        <a:t>115</a:t>
                      </a:r>
                      <a:endParaRPr/>
                    </a:p>
                  </a:txBody>
                  <a:tcPr marT="91425" marB="91425" marR="91425" marL="91425"/>
                </a:tc>
              </a:tr>
              <a:tr h="609600">
                <a:tc>
                  <a:txBody>
                    <a:bodyPr/>
                    <a:lstStyle/>
                    <a:p>
                      <a:pPr indent="0" lvl="0" marL="0" rtl="0" algn="l">
                        <a:spcBef>
                          <a:spcPts val="0"/>
                        </a:spcBef>
                        <a:spcAft>
                          <a:spcPts val="0"/>
                        </a:spcAft>
                        <a:buNone/>
                      </a:pPr>
                      <a:r>
                        <a:rPr b="1" lang="en"/>
                        <a:t>Shipped - Delivered</a:t>
                      </a:r>
                      <a:endParaRPr b="1"/>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28754</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609600">
                <a:tc>
                  <a:txBody>
                    <a:bodyPr/>
                    <a:lstStyle/>
                    <a:p>
                      <a:pPr indent="0" lvl="0" marL="0" rtl="0" algn="l">
                        <a:spcBef>
                          <a:spcPts val="0"/>
                        </a:spcBef>
                        <a:spcAft>
                          <a:spcPts val="0"/>
                        </a:spcAft>
                        <a:buNone/>
                      </a:pPr>
                      <a:r>
                        <a:rPr b="1" lang="en"/>
                        <a:t>Shipped - Returned</a:t>
                      </a:r>
                      <a:endParaRPr b="1"/>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1947</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
        <p:nvSpPr>
          <p:cNvPr id="723" name="Google Shape;723;p42"/>
          <p:cNvSpPr txBox="1"/>
          <p:nvPr/>
        </p:nvSpPr>
        <p:spPr>
          <a:xfrm>
            <a:off x="1389500" y="4454950"/>
            <a:ext cx="3073800" cy="3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800">
                <a:solidFill>
                  <a:schemeClr val="dk1"/>
                </a:solidFill>
              </a:rPr>
              <a:t>Summary of Orders by Status and Courier Status</a:t>
            </a:r>
            <a:endParaRPr b="1" sz="800">
              <a:solidFill>
                <a:schemeClr val="dk1"/>
              </a:solidFill>
            </a:endParaRPr>
          </a:p>
          <a:p>
            <a:pPr indent="0" lvl="0" marL="0" rtl="0" algn="ctr">
              <a:spcBef>
                <a:spcPts val="1200"/>
              </a:spcBef>
              <a:spcAft>
                <a:spcPts val="0"/>
              </a:spcAft>
              <a:buNone/>
            </a:pPr>
            <a:r>
              <a:t/>
            </a:r>
            <a:endParaRPr b="1" sz="1500">
              <a:solidFill>
                <a:schemeClr val="dk1"/>
              </a:solidFill>
            </a:endParaRPr>
          </a:p>
        </p:txBody>
      </p:sp>
      <p:graphicFrame>
        <p:nvGraphicFramePr>
          <p:cNvPr id="724" name="Google Shape;724;p42"/>
          <p:cNvGraphicFramePr/>
          <p:nvPr/>
        </p:nvGraphicFramePr>
        <p:xfrm>
          <a:off x="6111125" y="1356875"/>
          <a:ext cx="3000000" cy="3000000"/>
        </p:xfrm>
        <a:graphic>
          <a:graphicData uri="http://schemas.openxmlformats.org/drawingml/2006/table">
            <a:tbl>
              <a:tblPr>
                <a:noFill/>
                <a:tableStyleId>{53C35AB4-0679-4F63-9E34-EE4C57A285E9}</a:tableStyleId>
              </a:tblPr>
              <a:tblGrid>
                <a:gridCol w="976650"/>
                <a:gridCol w="976650"/>
                <a:gridCol w="976650"/>
              </a:tblGrid>
              <a:tr h="701750">
                <a:tc>
                  <a:txBody>
                    <a:bodyPr/>
                    <a:lstStyle/>
                    <a:p>
                      <a:pPr indent="0" lvl="0" marL="0" rtl="0" algn="l">
                        <a:spcBef>
                          <a:spcPts val="0"/>
                        </a:spcBef>
                        <a:spcAft>
                          <a:spcPts val="0"/>
                        </a:spcAft>
                        <a:buNone/>
                      </a:pPr>
                      <a:r>
                        <a:rPr b="1" lang="en"/>
                        <a:t>Fulfillment Type</a:t>
                      </a:r>
                      <a:endParaRPr b="1"/>
                    </a:p>
                  </a:txBody>
                  <a:tcPr marT="91425" marB="91425" marR="91425" marL="91425"/>
                </a:tc>
                <a:tc>
                  <a:txBody>
                    <a:bodyPr/>
                    <a:lstStyle/>
                    <a:p>
                      <a:pPr indent="0" lvl="0" marL="0" rtl="0" algn="l">
                        <a:spcBef>
                          <a:spcPts val="0"/>
                        </a:spcBef>
                        <a:spcAft>
                          <a:spcPts val="0"/>
                        </a:spcAft>
                        <a:buNone/>
                      </a:pPr>
                      <a:r>
                        <a:rPr b="1" lang="en"/>
                        <a:t>Promotion</a:t>
                      </a:r>
                      <a:endParaRPr b="1"/>
                    </a:p>
                  </a:txBody>
                  <a:tcPr marT="91425" marB="91425" marR="91425" marL="91425"/>
                </a:tc>
                <a:tc>
                  <a:txBody>
                    <a:bodyPr/>
                    <a:lstStyle/>
                    <a:p>
                      <a:pPr indent="0" lvl="0" marL="0" rtl="0" algn="l">
                        <a:spcBef>
                          <a:spcPts val="0"/>
                        </a:spcBef>
                        <a:spcAft>
                          <a:spcPts val="0"/>
                        </a:spcAft>
                        <a:buNone/>
                      </a:pPr>
                      <a:r>
                        <a:rPr b="1" lang="en"/>
                        <a:t>Count</a:t>
                      </a:r>
                      <a:endParaRPr b="1"/>
                    </a:p>
                  </a:txBody>
                  <a:tcPr marT="91425" marB="91425" marR="91425" marL="91425"/>
                </a:tc>
              </a:tr>
              <a:tr h="456150">
                <a:tc>
                  <a:txBody>
                    <a:bodyPr/>
                    <a:lstStyle/>
                    <a:p>
                      <a:pPr indent="0" lvl="0" marL="0" rtl="0" algn="l">
                        <a:spcBef>
                          <a:spcPts val="0"/>
                        </a:spcBef>
                        <a:spcAft>
                          <a:spcPts val="0"/>
                        </a:spcAft>
                        <a:buNone/>
                      </a:pPr>
                      <a:r>
                        <a:rPr b="1" lang="en"/>
                        <a:t>Amazon</a:t>
                      </a:r>
                      <a:endParaRPr b="1"/>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47459</a:t>
                      </a:r>
                      <a:endParaRPr/>
                    </a:p>
                  </a:txBody>
                  <a:tcPr marT="91425" marB="91425" marR="91425" marL="91425"/>
                </a:tc>
              </a:tr>
              <a:tr h="456150">
                <a:tc>
                  <a:txBody>
                    <a:bodyPr/>
                    <a:lstStyle/>
                    <a:p>
                      <a:pPr indent="0" lvl="0" marL="0" rtl="0" algn="l">
                        <a:spcBef>
                          <a:spcPts val="0"/>
                        </a:spcBef>
                        <a:spcAft>
                          <a:spcPts val="0"/>
                        </a:spcAft>
                        <a:buNone/>
                      </a:pPr>
                      <a:r>
                        <a:rPr b="1" lang="en"/>
                        <a:t>Amazon</a:t>
                      </a:r>
                      <a:endParaRPr b="1"/>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42219</a:t>
                      </a:r>
                      <a:endParaRPr/>
                    </a:p>
                  </a:txBody>
                  <a:tcPr marT="91425" marB="91425" marR="91425" marL="91425"/>
                </a:tc>
              </a:tr>
              <a:tr h="701750">
                <a:tc>
                  <a:txBody>
                    <a:bodyPr/>
                    <a:lstStyle/>
                    <a:p>
                      <a:pPr indent="0" lvl="0" marL="0" rtl="0" algn="l">
                        <a:spcBef>
                          <a:spcPts val="0"/>
                        </a:spcBef>
                        <a:spcAft>
                          <a:spcPts val="0"/>
                        </a:spcAft>
                        <a:buNone/>
                      </a:pPr>
                      <a:r>
                        <a:rPr b="1" lang="en"/>
                        <a:t>Merchant</a:t>
                      </a:r>
                      <a:endParaRPr b="1"/>
                    </a:p>
                  </a:txBody>
                  <a:tcPr marT="91425" marB="91425" marR="91425" marL="91425"/>
                </a:tc>
                <a:tc>
                  <a:txBody>
                    <a:bodyPr/>
                    <a:lstStyle/>
                    <a:p>
                      <a:pPr indent="0" lvl="0" marL="0" rtl="0" algn="l">
                        <a:spcBef>
                          <a:spcPts val="0"/>
                        </a:spcBef>
                        <a:spcAft>
                          <a:spcPts val="0"/>
                        </a:spcAft>
                        <a:buNone/>
                      </a:pPr>
                      <a:r>
                        <a:rPr lang="en"/>
                        <a:t>Yes</a:t>
                      </a:r>
                      <a:endParaRPr/>
                    </a:p>
                  </a:txBody>
                  <a:tcPr marT="91425" marB="91425" marR="91425" marL="91425"/>
                </a:tc>
                <a:tc>
                  <a:txBody>
                    <a:bodyPr/>
                    <a:lstStyle/>
                    <a:p>
                      <a:pPr indent="0" lvl="0" marL="0" rtl="0" algn="l">
                        <a:spcBef>
                          <a:spcPts val="0"/>
                        </a:spcBef>
                        <a:spcAft>
                          <a:spcPts val="0"/>
                        </a:spcAft>
                        <a:buNone/>
                      </a:pPr>
                      <a:r>
                        <a:rPr lang="en"/>
                        <a:t>32338</a:t>
                      </a:r>
                      <a:endParaRPr/>
                    </a:p>
                  </a:txBody>
                  <a:tcPr marT="91425" marB="91425" marR="91425" marL="91425"/>
                </a:tc>
              </a:tr>
              <a:tr h="701750">
                <a:tc>
                  <a:txBody>
                    <a:bodyPr/>
                    <a:lstStyle/>
                    <a:p>
                      <a:pPr indent="0" lvl="0" marL="0" rtl="0" algn="l">
                        <a:spcBef>
                          <a:spcPts val="0"/>
                        </a:spcBef>
                        <a:spcAft>
                          <a:spcPts val="0"/>
                        </a:spcAft>
                        <a:buNone/>
                      </a:pPr>
                      <a:r>
                        <a:rPr b="1" lang="en"/>
                        <a:t>Merchant</a:t>
                      </a:r>
                      <a:endParaRPr b="1"/>
                    </a:p>
                  </a:txBody>
                  <a:tcPr marT="91425" marB="91425" marR="91425" marL="91425"/>
                </a:tc>
                <a:tc>
                  <a:txBody>
                    <a:bodyPr/>
                    <a:lstStyle/>
                    <a:p>
                      <a:pPr indent="0" lvl="0" marL="0" rtl="0" algn="l">
                        <a:spcBef>
                          <a:spcPts val="0"/>
                        </a:spcBef>
                        <a:spcAft>
                          <a:spcPts val="0"/>
                        </a:spcAft>
                        <a:buNone/>
                      </a:pPr>
                      <a:r>
                        <a:rPr lang="en"/>
                        <a:t>No</a:t>
                      </a:r>
                      <a:endParaRPr/>
                    </a:p>
                  </a:txBody>
                  <a:tcPr marT="91425" marB="91425" marR="91425" marL="91425"/>
                </a:tc>
                <a:tc>
                  <a:txBody>
                    <a:bodyPr/>
                    <a:lstStyle/>
                    <a:p>
                      <a:pPr indent="0" lvl="0" marL="0" rtl="0" algn="l">
                        <a:spcBef>
                          <a:spcPts val="0"/>
                        </a:spcBef>
                        <a:spcAft>
                          <a:spcPts val="0"/>
                        </a:spcAft>
                        <a:buNone/>
                      </a:pPr>
                      <a:r>
                        <a:rPr lang="en"/>
                        <a:t>6926</a:t>
                      </a:r>
                      <a:endParaRPr/>
                    </a:p>
                  </a:txBody>
                  <a:tcPr marT="91425" marB="91425" marR="91425" marL="91425"/>
                </a:tc>
              </a:tr>
            </a:tbl>
          </a:graphicData>
        </a:graphic>
      </p:graphicFrame>
      <p:sp>
        <p:nvSpPr>
          <p:cNvPr id="725" name="Google Shape;725;p42"/>
          <p:cNvSpPr txBox="1"/>
          <p:nvPr/>
        </p:nvSpPr>
        <p:spPr>
          <a:xfrm>
            <a:off x="6277425" y="4378750"/>
            <a:ext cx="2298300" cy="3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800">
                <a:solidFill>
                  <a:schemeClr val="dk1"/>
                </a:solidFill>
              </a:rPr>
              <a:t> Statistics of Merchant and Promotion</a:t>
            </a:r>
            <a:endParaRPr b="1" sz="800">
              <a:solidFill>
                <a:schemeClr val="dk1"/>
              </a:solidFill>
            </a:endParaRPr>
          </a:p>
          <a:p>
            <a:pPr indent="0" lvl="0" marL="0" rtl="0" algn="ctr">
              <a:lnSpc>
                <a:spcPct val="115000"/>
              </a:lnSpc>
              <a:spcBef>
                <a:spcPts val="1200"/>
              </a:spcBef>
              <a:spcAft>
                <a:spcPts val="0"/>
              </a:spcAft>
              <a:buNone/>
            </a:pPr>
            <a:r>
              <a:t/>
            </a:r>
            <a:endParaRPr b="1" sz="1100">
              <a:solidFill>
                <a:schemeClr val="dk1"/>
              </a:solidFill>
            </a:endParaRPr>
          </a:p>
          <a:p>
            <a:pPr indent="0" lvl="0" marL="0" rtl="0" algn="ctr">
              <a:spcBef>
                <a:spcPts val="1200"/>
              </a:spcBef>
              <a:spcAft>
                <a:spcPts val="0"/>
              </a:spcAft>
              <a:buNone/>
            </a:pPr>
            <a:r>
              <a:t/>
            </a:r>
            <a:endParaRPr b="1" sz="1500">
              <a:solidFill>
                <a:schemeClr val="dk1"/>
              </a:solidFill>
            </a:endParaRPr>
          </a:p>
        </p:txBody>
      </p:sp>
      <p:grpSp>
        <p:nvGrpSpPr>
          <p:cNvPr id="726" name="Google Shape;726;p42"/>
          <p:cNvGrpSpPr/>
          <p:nvPr/>
        </p:nvGrpSpPr>
        <p:grpSpPr>
          <a:xfrm>
            <a:off x="311692" y="5893694"/>
            <a:ext cx="4438433" cy="483639"/>
            <a:chOff x="1431325" y="2473831"/>
            <a:chExt cx="6566700" cy="670511"/>
          </a:xfrm>
        </p:grpSpPr>
        <p:sp>
          <p:nvSpPr>
            <p:cNvPr id="727" name="Google Shape;727;p42"/>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2"/>
            <p:cNvSpPr txBox="1"/>
            <p:nvPr/>
          </p:nvSpPr>
          <p:spPr>
            <a:xfrm>
              <a:off x="2744706" y="2473831"/>
              <a:ext cx="5253300" cy="657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1200">
                  <a:solidFill>
                    <a:srgbClr val="FFFFFF"/>
                  </a:solidFill>
                  <a:latin typeface="Roboto"/>
                  <a:ea typeface="Roboto"/>
                  <a:cs typeface="Roboto"/>
                  <a:sym typeface="Roboto"/>
                </a:rPr>
                <a:t>    </a:t>
              </a:r>
              <a:r>
                <a:rPr b="1" lang="en" sz="1000">
                  <a:solidFill>
                    <a:srgbClr val="FFFFFF"/>
                  </a:solidFill>
                  <a:latin typeface="Roboto"/>
                  <a:ea typeface="Roboto"/>
                  <a:cs typeface="Roboto"/>
                  <a:sym typeface="Roboto"/>
                </a:rPr>
                <a:t>               Cancellation Rate</a:t>
              </a:r>
              <a:endParaRPr b="1" sz="1000">
                <a:solidFill>
                  <a:srgbClr val="FFFFFF"/>
                </a:solidFill>
                <a:latin typeface="Roboto"/>
                <a:ea typeface="Roboto"/>
                <a:cs typeface="Roboto"/>
                <a:sym typeface="Roboto"/>
              </a:endParaRPr>
            </a:p>
          </p:txBody>
        </p:sp>
        <p:sp>
          <p:nvSpPr>
            <p:cNvPr id="729" name="Google Shape;729;p42"/>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2"/>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2"/>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2"/>
            <p:cNvSpPr/>
            <p:nvPr/>
          </p:nvSpPr>
          <p:spPr>
            <a:xfrm>
              <a:off x="2025175" y="2616775"/>
              <a:ext cx="719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Light"/>
                  <a:ea typeface="Roboto Light"/>
                  <a:cs typeface="Roboto Light"/>
                  <a:sym typeface="Roboto Light"/>
                </a:rPr>
                <a:t>14.2%</a:t>
              </a:r>
              <a:endParaRPr sz="800">
                <a:solidFill>
                  <a:srgbClr val="FFFFFF"/>
                </a:solidFill>
                <a:latin typeface="Roboto Light"/>
                <a:ea typeface="Roboto Light"/>
                <a:cs typeface="Roboto Light"/>
                <a:sym typeface="Roboto Light"/>
              </a:endParaRPr>
            </a:p>
          </p:txBody>
        </p:sp>
      </p:grpSp>
      <p:grpSp>
        <p:nvGrpSpPr>
          <p:cNvPr id="733" name="Google Shape;733;p42"/>
          <p:cNvGrpSpPr/>
          <p:nvPr/>
        </p:nvGrpSpPr>
        <p:grpSpPr>
          <a:xfrm>
            <a:off x="311692" y="5390360"/>
            <a:ext cx="4438433" cy="483633"/>
            <a:chOff x="1431325" y="2473840"/>
            <a:chExt cx="6566700" cy="670502"/>
          </a:xfrm>
        </p:grpSpPr>
        <p:sp>
          <p:nvSpPr>
            <p:cNvPr id="734" name="Google Shape;734;p42"/>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2"/>
            <p:cNvSpPr txBox="1"/>
            <p:nvPr/>
          </p:nvSpPr>
          <p:spPr>
            <a:xfrm>
              <a:off x="2744706" y="2473840"/>
              <a:ext cx="5253300" cy="657000"/>
            </a:xfrm>
            <a:prstGeom prst="rect">
              <a:avLst/>
            </a:prstGeom>
            <a:noFill/>
            <a:ln>
              <a:noFill/>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None/>
              </a:pPr>
              <a:r>
                <a:rPr b="1" lang="en" sz="1000">
                  <a:solidFill>
                    <a:srgbClr val="FFFFFF"/>
                  </a:solidFill>
                  <a:latin typeface="Roboto"/>
                  <a:ea typeface="Roboto"/>
                  <a:cs typeface="Roboto"/>
                  <a:sym typeface="Roboto"/>
                </a:rPr>
                <a:t>      </a:t>
              </a:r>
              <a:r>
                <a:rPr b="1" lang="en" sz="1000">
                  <a:solidFill>
                    <a:srgbClr val="FFFFFF"/>
                  </a:solidFill>
                  <a:latin typeface="Roboto"/>
                  <a:ea typeface="Roboto"/>
                  <a:cs typeface="Roboto"/>
                  <a:sym typeface="Roboto"/>
                </a:rPr>
                <a:t>Delivered Orders</a:t>
              </a:r>
              <a:endParaRPr b="1" sz="1000">
                <a:solidFill>
                  <a:srgbClr val="FFFFFF"/>
                </a:solidFill>
                <a:latin typeface="Roboto"/>
                <a:ea typeface="Roboto"/>
                <a:cs typeface="Roboto"/>
                <a:sym typeface="Roboto"/>
              </a:endParaRPr>
            </a:p>
          </p:txBody>
        </p:sp>
        <p:sp>
          <p:nvSpPr>
            <p:cNvPr id="736" name="Google Shape;736;p42"/>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2"/>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2"/>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2"/>
            <p:cNvSpPr/>
            <p:nvPr/>
          </p:nvSpPr>
          <p:spPr>
            <a:xfrm>
              <a:off x="2025176" y="2616797"/>
              <a:ext cx="719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Light"/>
                  <a:ea typeface="Roboto Light"/>
                  <a:cs typeface="Roboto Light"/>
                  <a:sym typeface="Roboto Light"/>
                </a:rPr>
                <a:t>22.3%</a:t>
              </a:r>
              <a:endParaRPr sz="800">
                <a:solidFill>
                  <a:srgbClr val="FFFFFF"/>
                </a:solidFill>
                <a:latin typeface="Roboto Light"/>
                <a:ea typeface="Roboto Light"/>
                <a:cs typeface="Roboto Light"/>
                <a:sym typeface="Roboto Light"/>
              </a:endParaRPr>
            </a:p>
          </p:txBody>
        </p:sp>
      </p:grpSp>
      <p:grpSp>
        <p:nvGrpSpPr>
          <p:cNvPr id="740" name="Google Shape;740;p42"/>
          <p:cNvGrpSpPr/>
          <p:nvPr/>
        </p:nvGrpSpPr>
        <p:grpSpPr>
          <a:xfrm>
            <a:off x="311692" y="4887021"/>
            <a:ext cx="4438433" cy="483632"/>
            <a:chOff x="1431325" y="2473842"/>
            <a:chExt cx="6566700" cy="670500"/>
          </a:xfrm>
        </p:grpSpPr>
        <p:sp>
          <p:nvSpPr>
            <p:cNvPr id="741" name="Google Shape;741;p42"/>
            <p:cNvSpPr/>
            <p:nvPr/>
          </p:nvSpPr>
          <p:spPr>
            <a:xfrm rot="-5400000">
              <a:off x="4644475" y="-209208"/>
              <a:ext cx="670500" cy="6036600"/>
            </a:xfrm>
            <a:prstGeom prst="roundRect">
              <a:avLst>
                <a:gd fmla="val 50000" name="adj"/>
              </a:avLst>
            </a:prstGeom>
            <a:solidFill>
              <a:srgbClr val="0B71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2"/>
            <p:cNvSpPr txBox="1"/>
            <p:nvPr/>
          </p:nvSpPr>
          <p:spPr>
            <a:xfrm>
              <a:off x="2744690" y="2473851"/>
              <a:ext cx="5194500" cy="65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Shipped (</a:t>
              </a:r>
              <a:r>
                <a:rPr b="1" lang="en" sz="1000">
                  <a:solidFill>
                    <a:schemeClr val="lt1"/>
                  </a:solidFill>
                  <a:latin typeface="Roboto"/>
                  <a:ea typeface="Roboto"/>
                  <a:cs typeface="Roboto"/>
                  <a:sym typeface="Roboto"/>
                </a:rPr>
                <a:t>Most Orders)</a:t>
              </a:r>
              <a:endParaRPr b="1" sz="1000">
                <a:solidFill>
                  <a:srgbClr val="FFFFFF"/>
                </a:solidFill>
                <a:latin typeface="Roboto"/>
                <a:ea typeface="Roboto"/>
                <a:cs typeface="Roboto"/>
                <a:sym typeface="Roboto"/>
              </a:endParaRPr>
            </a:p>
          </p:txBody>
        </p:sp>
        <p:sp>
          <p:nvSpPr>
            <p:cNvPr id="743" name="Google Shape;743;p42"/>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2"/>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2"/>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2"/>
            <p:cNvSpPr/>
            <p:nvPr/>
          </p:nvSpPr>
          <p:spPr>
            <a:xfrm>
              <a:off x="2025175" y="2616784"/>
              <a:ext cx="719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Light"/>
                  <a:ea typeface="Roboto Light"/>
                  <a:cs typeface="Roboto Light"/>
                  <a:sym typeface="Roboto Light"/>
                </a:rPr>
                <a:t>60.3%</a:t>
              </a:r>
              <a:endParaRPr sz="800">
                <a:solidFill>
                  <a:srgbClr val="FFFFFF"/>
                </a:solidFill>
                <a:latin typeface="Roboto Light"/>
                <a:ea typeface="Roboto Light"/>
                <a:cs typeface="Roboto Light"/>
                <a:sym typeface="Roboto Light"/>
              </a:endParaRPr>
            </a:p>
          </p:txBody>
        </p:sp>
      </p:grpSp>
      <p:sp>
        <p:nvSpPr>
          <p:cNvPr id="747" name="Google Shape;747;p42"/>
          <p:cNvSpPr txBox="1"/>
          <p:nvPr/>
        </p:nvSpPr>
        <p:spPr>
          <a:xfrm>
            <a:off x="375280" y="6397448"/>
            <a:ext cx="4282200" cy="49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800">
                <a:solidFill>
                  <a:schemeClr val="dk1"/>
                </a:solidFill>
              </a:rPr>
              <a:t>Operational Metrics</a:t>
            </a:r>
            <a:endParaRPr b="1"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51" name="Shape 751"/>
        <p:cNvGrpSpPr/>
        <p:nvPr/>
      </p:nvGrpSpPr>
      <p:grpSpPr>
        <a:xfrm>
          <a:off x="0" y="0"/>
          <a:ext cx="0" cy="0"/>
          <a:chOff x="0" y="0"/>
          <a:chExt cx="0" cy="0"/>
        </a:xfrm>
      </p:grpSpPr>
      <p:sp>
        <p:nvSpPr>
          <p:cNvPr id="752" name="Google Shape;752;p43"/>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p43"/>
          <p:cNvSpPr txBox="1"/>
          <p:nvPr>
            <p:ph type="title"/>
          </p:nvPr>
        </p:nvSpPr>
        <p:spPr>
          <a:xfrm>
            <a:off x="311700" y="1474833"/>
            <a:ext cx="8520600" cy="261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9900">
                <a:solidFill>
                  <a:srgbClr val="38761D"/>
                </a:solidFill>
              </a:rPr>
              <a:t>Customer</a:t>
            </a:r>
            <a:r>
              <a:rPr b="1" lang="en" sz="9900"/>
              <a:t> Insights</a:t>
            </a:r>
            <a:endParaRPr b="1" sz="9900"/>
          </a:p>
        </p:txBody>
      </p:sp>
      <p:sp>
        <p:nvSpPr>
          <p:cNvPr id="754" name="Google Shape;754;p43"/>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4"/>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44"/>
          <p:cNvSpPr txBox="1"/>
          <p:nvPr>
            <p:ph type="title"/>
          </p:nvPr>
        </p:nvSpPr>
        <p:spPr>
          <a:xfrm>
            <a:off x="311700" y="212367"/>
            <a:ext cx="85206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Geographic Distribution of Orders:</a:t>
            </a:r>
            <a:r>
              <a:rPr lang="en"/>
              <a:t> States and Cities</a:t>
            </a:r>
            <a:endParaRPr/>
          </a:p>
        </p:txBody>
      </p:sp>
      <p:pic>
        <p:nvPicPr>
          <p:cNvPr id="761" name="Google Shape;761;p44" title="total_sales_by_state.png"/>
          <p:cNvPicPr preferRelativeResize="0"/>
          <p:nvPr/>
        </p:nvPicPr>
        <p:blipFill rotWithShape="1">
          <a:blip r:embed="rId3">
            <a:alphaModFix/>
          </a:blip>
          <a:srcRect b="33590" l="0" r="0" t="0"/>
          <a:stretch/>
        </p:blipFill>
        <p:spPr>
          <a:xfrm>
            <a:off x="311700" y="850825"/>
            <a:ext cx="4617774" cy="2817000"/>
          </a:xfrm>
          <a:prstGeom prst="rect">
            <a:avLst/>
          </a:prstGeom>
          <a:noFill/>
          <a:ln>
            <a:noFill/>
          </a:ln>
        </p:spPr>
      </p:pic>
      <p:pic>
        <p:nvPicPr>
          <p:cNvPr id="762" name="Google Shape;762;p44" title="top_cities_sales.png"/>
          <p:cNvPicPr preferRelativeResize="0"/>
          <p:nvPr/>
        </p:nvPicPr>
        <p:blipFill>
          <a:blip r:embed="rId4">
            <a:alphaModFix/>
          </a:blip>
          <a:stretch>
            <a:fillRect/>
          </a:stretch>
        </p:blipFill>
        <p:spPr>
          <a:xfrm>
            <a:off x="311700" y="3831100"/>
            <a:ext cx="4617774" cy="2664526"/>
          </a:xfrm>
          <a:prstGeom prst="rect">
            <a:avLst/>
          </a:prstGeom>
          <a:noFill/>
          <a:ln>
            <a:noFill/>
          </a:ln>
        </p:spPr>
      </p:pic>
      <p:pic>
        <p:nvPicPr>
          <p:cNvPr id="763" name="Google Shape;763;p44" title="order_distribution_map.png"/>
          <p:cNvPicPr preferRelativeResize="0"/>
          <p:nvPr/>
        </p:nvPicPr>
        <p:blipFill rotWithShape="1">
          <a:blip r:embed="rId5">
            <a:alphaModFix/>
          </a:blip>
          <a:srcRect b="4879" l="1638" r="3077" t="0"/>
          <a:stretch/>
        </p:blipFill>
        <p:spPr>
          <a:xfrm>
            <a:off x="5035325" y="850825"/>
            <a:ext cx="3880549" cy="4049976"/>
          </a:xfrm>
          <a:prstGeom prst="rect">
            <a:avLst/>
          </a:prstGeom>
          <a:noFill/>
          <a:ln>
            <a:noFill/>
          </a:ln>
        </p:spPr>
      </p:pic>
      <p:sp>
        <p:nvSpPr>
          <p:cNvPr id="764" name="Google Shape;764;p44"/>
          <p:cNvSpPr txBox="1"/>
          <p:nvPr/>
        </p:nvSpPr>
        <p:spPr>
          <a:xfrm>
            <a:off x="5797925" y="4851950"/>
            <a:ext cx="2745300" cy="33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800">
                <a:solidFill>
                  <a:schemeClr val="dk1"/>
                </a:solidFill>
              </a:rPr>
              <a:t>Geographic Distribution of Orders by Product Category"</a:t>
            </a:r>
            <a:endParaRPr b="1" sz="1200">
              <a:solidFill>
                <a:schemeClr val="dk1"/>
              </a:solidFill>
            </a:endParaRPr>
          </a:p>
        </p:txBody>
      </p:sp>
      <p:grpSp>
        <p:nvGrpSpPr>
          <p:cNvPr id="765" name="Google Shape;765;p44"/>
          <p:cNvGrpSpPr/>
          <p:nvPr/>
        </p:nvGrpSpPr>
        <p:grpSpPr>
          <a:xfrm>
            <a:off x="5809324" y="5280036"/>
            <a:ext cx="2472108" cy="1292013"/>
            <a:chOff x="2795550" y="-47787"/>
            <a:chExt cx="3552900" cy="4686300"/>
          </a:xfrm>
        </p:grpSpPr>
        <p:sp>
          <p:nvSpPr>
            <p:cNvPr id="766" name="Google Shape;766;p44"/>
            <p:cNvSpPr/>
            <p:nvPr/>
          </p:nvSpPr>
          <p:spPr>
            <a:xfrm>
              <a:off x="2795550" y="-47787"/>
              <a:ext cx="3552900" cy="4686300"/>
            </a:xfrm>
            <a:prstGeom prst="roundRect">
              <a:avLst>
                <a:gd fmla="val 6261" name="adj"/>
              </a:avLst>
            </a:prstGeom>
            <a:solidFill>
              <a:srgbClr val="0B71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767" name="Google Shape;767;p44"/>
            <p:cNvSpPr txBox="1"/>
            <p:nvPr/>
          </p:nvSpPr>
          <p:spPr>
            <a:xfrm>
              <a:off x="3123386" y="1971951"/>
              <a:ext cx="2921400" cy="1808400"/>
            </a:xfrm>
            <a:prstGeom prst="rect">
              <a:avLst/>
            </a:prstGeom>
            <a:solidFill>
              <a:srgbClr val="0B713F"/>
            </a:solid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000">
                  <a:solidFill>
                    <a:srgbClr val="FFFCE9"/>
                  </a:solidFill>
                </a:rPr>
                <a:t>01 - </a:t>
              </a:r>
              <a:r>
                <a:rPr b="1" lang="en" sz="1000">
                  <a:solidFill>
                    <a:srgbClr val="FFFCE9"/>
                  </a:solidFill>
                </a:rPr>
                <a:t>Maharashtra:</a:t>
              </a:r>
              <a:r>
                <a:rPr lang="en" sz="1000">
                  <a:solidFill>
                    <a:srgbClr val="FFFCE9"/>
                  </a:solidFill>
                </a:rPr>
                <a:t> ₹14.09M</a:t>
              </a:r>
              <a:br>
                <a:rPr lang="en" sz="1000">
                  <a:solidFill>
                    <a:srgbClr val="FFFCE9"/>
                  </a:solidFill>
                </a:rPr>
              </a:br>
              <a:r>
                <a:rPr lang="en" sz="1000">
                  <a:solidFill>
                    <a:srgbClr val="FFFCE9"/>
                  </a:solidFill>
                </a:rPr>
                <a:t>02 -</a:t>
              </a:r>
              <a:r>
                <a:rPr b="1" lang="en" sz="1000">
                  <a:solidFill>
                    <a:srgbClr val="FFFCE9"/>
                  </a:solidFill>
                </a:rPr>
                <a:t> Karnataka: </a:t>
              </a:r>
              <a:r>
                <a:rPr lang="en" sz="1000">
                  <a:solidFill>
                    <a:srgbClr val="FFFCE9"/>
                  </a:solidFill>
                </a:rPr>
                <a:t>₹11.07M</a:t>
              </a:r>
              <a:endParaRPr sz="1000">
                <a:solidFill>
                  <a:srgbClr val="FFFCE9"/>
                </a:solidFill>
              </a:endParaRPr>
            </a:p>
            <a:p>
              <a:pPr indent="0" lvl="0" marL="0" rtl="0" algn="l">
                <a:lnSpc>
                  <a:spcPct val="130000"/>
                </a:lnSpc>
                <a:spcBef>
                  <a:spcPts val="0"/>
                </a:spcBef>
                <a:spcAft>
                  <a:spcPts val="0"/>
                </a:spcAft>
                <a:buNone/>
              </a:pPr>
              <a:r>
                <a:rPr lang="en" sz="1000">
                  <a:solidFill>
                    <a:srgbClr val="FFFCE9"/>
                  </a:solidFill>
                </a:rPr>
                <a:t>03 - </a:t>
              </a:r>
              <a:r>
                <a:rPr b="1" lang="en" sz="1000">
                  <a:solidFill>
                    <a:srgbClr val="FFFCE9"/>
                  </a:solidFill>
                </a:rPr>
                <a:t>Telangana:</a:t>
              </a:r>
              <a:r>
                <a:rPr lang="en" sz="1000">
                  <a:solidFill>
                    <a:srgbClr val="FFFCE9"/>
                  </a:solidFill>
                </a:rPr>
                <a:t> ₹7.35M</a:t>
              </a:r>
              <a:endParaRPr sz="1000">
                <a:solidFill>
                  <a:srgbClr val="FFFCE9"/>
                </a:solidFill>
              </a:endParaRPr>
            </a:p>
          </p:txBody>
        </p:sp>
        <p:sp>
          <p:nvSpPr>
            <p:cNvPr id="768" name="Google Shape;768;p44"/>
            <p:cNvSpPr txBox="1"/>
            <p:nvPr/>
          </p:nvSpPr>
          <p:spPr>
            <a:xfrm>
              <a:off x="3163500" y="325884"/>
              <a:ext cx="2817000" cy="635700"/>
            </a:xfrm>
            <a:prstGeom prst="rect">
              <a:avLst/>
            </a:prstGeom>
            <a:solidFill>
              <a:srgbClr val="0B713F"/>
            </a:solidFill>
            <a:ln>
              <a:noFill/>
            </a:ln>
          </p:spPr>
          <p:txBody>
            <a:bodyPr anchorCtr="0" anchor="t" bIns="0" lIns="0" spcFirstLastPara="1" rIns="0" wrap="square" tIns="0">
              <a:noAutofit/>
            </a:bodyPr>
            <a:lstStyle/>
            <a:p>
              <a:pPr indent="0" lvl="0" marL="0" rtl="0" algn="ctr">
                <a:lnSpc>
                  <a:spcPct val="80000"/>
                </a:lnSpc>
                <a:spcBef>
                  <a:spcPts val="0"/>
                </a:spcBef>
                <a:spcAft>
                  <a:spcPts val="0"/>
                </a:spcAft>
                <a:buNone/>
              </a:pPr>
              <a:r>
                <a:rPr b="1" lang="en" sz="1500">
                  <a:solidFill>
                    <a:srgbClr val="FFFCE9"/>
                  </a:solidFill>
                </a:rPr>
                <a:t>Top 3 States by Revenue</a:t>
              </a:r>
              <a:endParaRPr b="1" sz="1500">
                <a:solidFill>
                  <a:srgbClr val="FFFCE9"/>
                </a:solidFill>
              </a:endParaRPr>
            </a:p>
          </p:txBody>
        </p:sp>
      </p:grpSp>
      <p:sp>
        <p:nvSpPr>
          <p:cNvPr id="769" name="Google Shape;769;p44"/>
          <p:cNvSpPr txBox="1"/>
          <p:nvPr/>
        </p:nvSpPr>
        <p:spPr>
          <a:xfrm>
            <a:off x="6345726" y="6495850"/>
            <a:ext cx="1649700" cy="15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800">
                <a:solidFill>
                  <a:schemeClr val="dk1"/>
                </a:solidFill>
              </a:rPr>
              <a:t>Geographical Insights</a:t>
            </a:r>
            <a:endParaRPr b="1" sz="12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73" name="Shape 773"/>
        <p:cNvGrpSpPr/>
        <p:nvPr/>
      </p:nvGrpSpPr>
      <p:grpSpPr>
        <a:xfrm>
          <a:off x="0" y="0"/>
          <a:ext cx="0" cy="0"/>
          <a:chOff x="0" y="0"/>
          <a:chExt cx="0" cy="0"/>
        </a:xfrm>
      </p:grpSpPr>
      <p:sp>
        <p:nvSpPr>
          <p:cNvPr id="774" name="Google Shape;774;p45"/>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4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Impact of Promotions on Cancellations: </a:t>
            </a:r>
            <a:endParaRPr/>
          </a:p>
        </p:txBody>
      </p:sp>
      <p:graphicFrame>
        <p:nvGraphicFramePr>
          <p:cNvPr id="776" name="Google Shape;776;p45"/>
          <p:cNvGraphicFramePr/>
          <p:nvPr/>
        </p:nvGraphicFramePr>
        <p:xfrm>
          <a:off x="311700" y="1817800"/>
          <a:ext cx="3000000" cy="3000000"/>
        </p:xfrm>
        <a:graphic>
          <a:graphicData uri="http://schemas.openxmlformats.org/drawingml/2006/table">
            <a:tbl>
              <a:tblPr>
                <a:noFill/>
                <a:tableStyleId>{53C35AB4-0679-4F63-9E34-EE4C57A285E9}</a:tableStyleId>
              </a:tblPr>
              <a:tblGrid>
                <a:gridCol w="1338100"/>
                <a:gridCol w="1338100"/>
                <a:gridCol w="1338100"/>
              </a:tblGrid>
              <a:tr h="260375">
                <a:tc>
                  <a:txBody>
                    <a:bodyPr/>
                    <a:lstStyle/>
                    <a:p>
                      <a:pPr indent="0" lvl="0" marL="0" rtl="0" algn="l">
                        <a:spcBef>
                          <a:spcPts val="0"/>
                        </a:spcBef>
                        <a:spcAft>
                          <a:spcPts val="0"/>
                        </a:spcAft>
                        <a:buNone/>
                      </a:pPr>
                      <a:r>
                        <a:rPr b="1" lang="en"/>
                        <a:t>Category</a:t>
                      </a:r>
                      <a:endParaRPr b="1"/>
                    </a:p>
                  </a:txBody>
                  <a:tcPr marT="91425" marB="91425" marR="91425" marL="91425"/>
                </a:tc>
                <a:tc>
                  <a:txBody>
                    <a:bodyPr/>
                    <a:lstStyle/>
                    <a:p>
                      <a:pPr indent="0" lvl="0" marL="0" rtl="0" algn="l">
                        <a:spcBef>
                          <a:spcPts val="0"/>
                        </a:spcBef>
                        <a:spcAft>
                          <a:spcPts val="0"/>
                        </a:spcAft>
                        <a:buNone/>
                      </a:pPr>
                      <a:r>
                        <a:rPr b="1" lang="en"/>
                        <a:t>Count</a:t>
                      </a:r>
                      <a:endParaRPr b="1"/>
                    </a:p>
                  </a:txBody>
                  <a:tcPr marT="91425" marB="91425" marR="91425" marL="91425"/>
                </a:tc>
                <a:tc>
                  <a:txBody>
                    <a:bodyPr/>
                    <a:lstStyle/>
                    <a:p>
                      <a:pPr indent="0" lvl="0" marL="0" rtl="0" algn="l">
                        <a:spcBef>
                          <a:spcPts val="0"/>
                        </a:spcBef>
                        <a:spcAft>
                          <a:spcPts val="0"/>
                        </a:spcAft>
                        <a:buNone/>
                      </a:pPr>
                      <a:r>
                        <a:rPr b="1" lang="en"/>
                        <a:t>Percentage</a:t>
                      </a:r>
                      <a:endParaRPr b="1"/>
                    </a:p>
                  </a:txBody>
                  <a:tcPr marT="91425" marB="91425" marR="91425" marL="91425"/>
                </a:tc>
              </a:tr>
              <a:tr h="540800">
                <a:tc>
                  <a:txBody>
                    <a:bodyPr/>
                    <a:lstStyle/>
                    <a:p>
                      <a:pPr indent="0" lvl="0" marL="0" rtl="0" algn="l">
                        <a:spcBef>
                          <a:spcPts val="0"/>
                        </a:spcBef>
                        <a:spcAft>
                          <a:spcPts val="0"/>
                        </a:spcAft>
                        <a:buNone/>
                      </a:pPr>
                      <a:r>
                        <a:rPr b="1" lang="en"/>
                        <a:t>Cancelled Orders with Promotion</a:t>
                      </a:r>
                      <a:endParaRPr b="1"/>
                    </a:p>
                  </a:txBody>
                  <a:tcPr marT="91425" marB="91425" marR="91425" marL="91425"/>
                </a:tc>
                <a:tc>
                  <a:txBody>
                    <a:bodyPr/>
                    <a:lstStyle/>
                    <a:p>
                      <a:pPr indent="0" lvl="0" marL="0" rtl="0" algn="l">
                        <a:spcBef>
                          <a:spcPts val="0"/>
                        </a:spcBef>
                        <a:spcAft>
                          <a:spcPts val="0"/>
                        </a:spcAft>
                        <a:buNone/>
                      </a:pPr>
                      <a:r>
                        <a:rPr lang="en"/>
                        <a:t>2396</a:t>
                      </a:r>
                      <a:endParaRPr sz="1200"/>
                    </a:p>
                  </a:txBody>
                  <a:tcPr marT="91425" marB="91425" marR="91425" marL="91425"/>
                </a:tc>
                <a:tc>
                  <a:txBody>
                    <a:bodyPr/>
                    <a:lstStyle/>
                    <a:p>
                      <a:pPr indent="0" lvl="0" marL="0" rtl="0" algn="l">
                        <a:spcBef>
                          <a:spcPts val="0"/>
                        </a:spcBef>
                        <a:spcAft>
                          <a:spcPts val="0"/>
                        </a:spcAft>
                        <a:buNone/>
                      </a:pPr>
                      <a:r>
                        <a:rPr lang="en"/>
                        <a:t>3.00%</a:t>
                      </a:r>
                      <a:endParaRPr/>
                    </a:p>
                  </a:txBody>
                  <a:tcPr marT="91425" marB="91425" marR="91425" marL="91425"/>
                </a:tc>
              </a:tr>
              <a:tr h="540800">
                <a:tc>
                  <a:txBody>
                    <a:bodyPr/>
                    <a:lstStyle/>
                    <a:p>
                      <a:pPr indent="0" lvl="0" marL="0" rtl="0" algn="l">
                        <a:spcBef>
                          <a:spcPts val="0"/>
                        </a:spcBef>
                        <a:spcAft>
                          <a:spcPts val="0"/>
                        </a:spcAft>
                        <a:buNone/>
                      </a:pPr>
                      <a:r>
                        <a:rPr b="1" lang="en"/>
                        <a:t>Cancelled Orders without Promotion</a:t>
                      </a:r>
                      <a:endParaRPr b="1"/>
                    </a:p>
                  </a:txBody>
                  <a:tcPr marT="91425" marB="91425" marR="91425" marL="91425"/>
                </a:tc>
                <a:tc>
                  <a:txBody>
                    <a:bodyPr/>
                    <a:lstStyle/>
                    <a:p>
                      <a:pPr indent="0" lvl="0" marL="0" rtl="0" algn="l">
                        <a:spcBef>
                          <a:spcPts val="0"/>
                        </a:spcBef>
                        <a:spcAft>
                          <a:spcPts val="0"/>
                        </a:spcAft>
                        <a:buNone/>
                      </a:pPr>
                      <a:r>
                        <a:rPr lang="en"/>
                        <a:t>18035</a:t>
                      </a:r>
                      <a:endParaRPr/>
                    </a:p>
                  </a:txBody>
                  <a:tcPr marT="91425" marB="91425" marR="91425" marL="91425"/>
                </a:tc>
                <a:tc>
                  <a:txBody>
                    <a:bodyPr/>
                    <a:lstStyle/>
                    <a:p>
                      <a:pPr indent="0" lvl="0" marL="0" rtl="0" algn="l">
                        <a:spcBef>
                          <a:spcPts val="0"/>
                        </a:spcBef>
                        <a:spcAft>
                          <a:spcPts val="0"/>
                        </a:spcAft>
                        <a:buNone/>
                      </a:pPr>
                      <a:r>
                        <a:rPr lang="en"/>
                        <a:t>36.69%</a:t>
                      </a:r>
                      <a:endParaRPr/>
                    </a:p>
                  </a:txBody>
                  <a:tcPr marT="91425" marB="91425" marR="91425" marL="91425"/>
                </a:tc>
              </a:tr>
            </a:tbl>
          </a:graphicData>
        </a:graphic>
      </p:graphicFrame>
      <p:sp>
        <p:nvSpPr>
          <p:cNvPr id="777" name="Google Shape;777;p45"/>
          <p:cNvSpPr txBox="1"/>
          <p:nvPr/>
        </p:nvSpPr>
        <p:spPr>
          <a:xfrm>
            <a:off x="311700" y="4638250"/>
            <a:ext cx="5406000" cy="10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Insights:</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Orders with promotions have significantly lower cancellation rates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 Merchant-fulfilled orders have a higher cancellation rate than Amazon-fulfilled ones..</a:t>
            </a:r>
            <a:endParaRPr sz="1200">
              <a:solidFill>
                <a:schemeClr val="dk1"/>
              </a:solidFill>
            </a:endParaRPr>
          </a:p>
        </p:txBody>
      </p:sp>
      <p:sp>
        <p:nvSpPr>
          <p:cNvPr id="778" name="Google Shape;778;p45"/>
          <p:cNvSpPr txBox="1"/>
          <p:nvPr/>
        </p:nvSpPr>
        <p:spPr>
          <a:xfrm>
            <a:off x="259925" y="4110250"/>
            <a:ext cx="4014300" cy="52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1200"/>
              </a:spcAft>
              <a:buNone/>
            </a:pPr>
            <a:r>
              <a:rPr b="1" lang="en" sz="1100">
                <a:solidFill>
                  <a:schemeClr val="dk1"/>
                </a:solidFill>
              </a:rPr>
              <a:t>Cancelled &amp; Returning Orders with Promotions</a:t>
            </a:r>
            <a:endParaRPr b="1" sz="1500">
              <a:solidFill>
                <a:schemeClr val="dk1"/>
              </a:solidFill>
            </a:endParaRPr>
          </a:p>
        </p:txBody>
      </p:sp>
      <p:graphicFrame>
        <p:nvGraphicFramePr>
          <p:cNvPr id="779" name="Google Shape;779;p45"/>
          <p:cNvGraphicFramePr/>
          <p:nvPr/>
        </p:nvGraphicFramePr>
        <p:xfrm>
          <a:off x="4630725" y="1817775"/>
          <a:ext cx="3000000" cy="3000000"/>
        </p:xfrm>
        <a:graphic>
          <a:graphicData uri="http://schemas.openxmlformats.org/drawingml/2006/table">
            <a:tbl>
              <a:tblPr>
                <a:noFill/>
                <a:tableStyleId>{53C35AB4-0679-4F63-9E34-EE4C57A285E9}</a:tableStyleId>
              </a:tblPr>
              <a:tblGrid>
                <a:gridCol w="1467950"/>
                <a:gridCol w="1467950"/>
                <a:gridCol w="1467950"/>
              </a:tblGrid>
              <a:tr h="1036300">
                <a:tc>
                  <a:txBody>
                    <a:bodyPr/>
                    <a:lstStyle/>
                    <a:p>
                      <a:pPr indent="0" lvl="0" marL="0" rtl="0" algn="l">
                        <a:spcBef>
                          <a:spcPts val="0"/>
                        </a:spcBef>
                        <a:spcAft>
                          <a:spcPts val="0"/>
                        </a:spcAft>
                        <a:buNone/>
                      </a:pPr>
                      <a:r>
                        <a:rPr b="1" lang="en"/>
                        <a:t>Fulfillment Type</a:t>
                      </a:r>
                      <a:endParaRPr b="1"/>
                    </a:p>
                  </a:txBody>
                  <a:tcPr marT="91425" marB="91425" marR="91425" marL="91425"/>
                </a:tc>
                <a:tc>
                  <a:txBody>
                    <a:bodyPr/>
                    <a:lstStyle/>
                    <a:p>
                      <a:pPr indent="0" lvl="0" marL="0" rtl="0" algn="l">
                        <a:spcBef>
                          <a:spcPts val="0"/>
                        </a:spcBef>
                        <a:spcAft>
                          <a:spcPts val="0"/>
                        </a:spcAft>
                        <a:buNone/>
                      </a:pPr>
                      <a:r>
                        <a:rPr b="1" lang="en"/>
                        <a:t>Cancelled Orders</a:t>
                      </a:r>
                      <a:endParaRPr b="1" sz="1200"/>
                    </a:p>
                  </a:txBody>
                  <a:tcPr marT="91425" marB="91425" marR="91425" marL="91425"/>
                </a:tc>
                <a:tc>
                  <a:txBody>
                    <a:bodyPr/>
                    <a:lstStyle/>
                    <a:p>
                      <a:pPr indent="0" lvl="0" marL="0" rtl="0" algn="l">
                        <a:spcBef>
                          <a:spcPts val="0"/>
                        </a:spcBef>
                        <a:spcAft>
                          <a:spcPts val="0"/>
                        </a:spcAft>
                        <a:buNone/>
                      </a:pPr>
                      <a:r>
                        <a:rPr b="1" lang="en"/>
                        <a:t>Cancellation %</a:t>
                      </a:r>
                      <a:endParaRPr b="1"/>
                    </a:p>
                  </a:txBody>
                  <a:tcPr marT="91425" marB="91425" marR="91425" marL="91425"/>
                </a:tc>
              </a:tr>
              <a:tr h="609550">
                <a:tc>
                  <a:txBody>
                    <a:bodyPr/>
                    <a:lstStyle/>
                    <a:p>
                      <a:pPr indent="0" lvl="0" marL="0" rtl="0" algn="l">
                        <a:spcBef>
                          <a:spcPts val="0"/>
                        </a:spcBef>
                        <a:spcAft>
                          <a:spcPts val="0"/>
                        </a:spcAft>
                        <a:buNone/>
                      </a:pPr>
                      <a:r>
                        <a:rPr b="1" lang="en"/>
                        <a:t>Amazon</a:t>
                      </a:r>
                      <a:endParaRPr b="1"/>
                    </a:p>
                  </a:txBody>
                  <a:tcPr marT="91425" marB="91425" marR="91425" marL="91425"/>
                </a:tc>
                <a:tc>
                  <a:txBody>
                    <a:bodyPr/>
                    <a:lstStyle/>
                    <a:p>
                      <a:pPr indent="0" lvl="0" marL="0" rtl="0" algn="l">
                        <a:spcBef>
                          <a:spcPts val="0"/>
                        </a:spcBef>
                        <a:spcAft>
                          <a:spcPts val="0"/>
                        </a:spcAft>
                        <a:buNone/>
                      </a:pPr>
                      <a:r>
                        <a:rPr lang="en"/>
                        <a:t>11467</a:t>
                      </a:r>
                      <a:endParaRPr/>
                    </a:p>
                  </a:txBody>
                  <a:tcPr marT="91425" marB="91425" marR="91425" marL="91425"/>
                </a:tc>
                <a:tc>
                  <a:txBody>
                    <a:bodyPr/>
                    <a:lstStyle/>
                    <a:p>
                      <a:pPr indent="0" lvl="0" marL="0" rtl="0" algn="l">
                        <a:spcBef>
                          <a:spcPts val="0"/>
                        </a:spcBef>
                        <a:spcAft>
                          <a:spcPts val="0"/>
                        </a:spcAft>
                        <a:buNone/>
                      </a:pPr>
                      <a:r>
                        <a:rPr lang="en"/>
                        <a:t>12.79%</a:t>
                      </a:r>
                      <a:endParaRPr/>
                    </a:p>
                  </a:txBody>
                  <a:tcPr marT="91425" marB="91425" marR="91425" marL="91425"/>
                </a:tc>
              </a:tr>
              <a:tr h="609550">
                <a:tc>
                  <a:txBody>
                    <a:bodyPr/>
                    <a:lstStyle/>
                    <a:p>
                      <a:pPr indent="0" lvl="0" marL="0" rtl="0" algn="l">
                        <a:spcBef>
                          <a:spcPts val="0"/>
                        </a:spcBef>
                        <a:spcAft>
                          <a:spcPts val="0"/>
                        </a:spcAft>
                        <a:buNone/>
                      </a:pPr>
                      <a:r>
                        <a:rPr b="1" lang="en"/>
                        <a:t>Merchant</a:t>
                      </a:r>
                      <a:endParaRPr b="1"/>
                    </a:p>
                  </a:txBody>
                  <a:tcPr marT="91425" marB="91425" marR="91425" marL="91425"/>
                </a:tc>
                <a:tc>
                  <a:txBody>
                    <a:bodyPr/>
                    <a:lstStyle/>
                    <a:p>
                      <a:pPr indent="0" lvl="0" marL="0" rtl="0" algn="l">
                        <a:spcBef>
                          <a:spcPts val="0"/>
                        </a:spcBef>
                        <a:spcAft>
                          <a:spcPts val="0"/>
                        </a:spcAft>
                        <a:buNone/>
                      </a:pPr>
                      <a:r>
                        <a:rPr lang="en"/>
                        <a:t>8964</a:t>
                      </a:r>
                      <a:endParaRPr/>
                    </a:p>
                  </a:txBody>
                  <a:tcPr marT="91425" marB="91425" marR="91425" marL="91425"/>
                </a:tc>
                <a:tc>
                  <a:txBody>
                    <a:bodyPr/>
                    <a:lstStyle/>
                    <a:p>
                      <a:pPr indent="0" lvl="0" marL="0" rtl="0" algn="l">
                        <a:spcBef>
                          <a:spcPts val="0"/>
                        </a:spcBef>
                        <a:spcAft>
                          <a:spcPts val="0"/>
                        </a:spcAft>
                        <a:buNone/>
                      </a:pPr>
                      <a:r>
                        <a:rPr lang="en"/>
                        <a:t>22.83%</a:t>
                      </a:r>
                      <a:endParaRPr/>
                    </a:p>
                  </a:txBody>
                  <a:tcPr marT="91425" marB="91425" marR="91425" marL="91425"/>
                </a:tc>
              </a:tr>
            </a:tbl>
          </a:graphicData>
        </a:graphic>
      </p:graphicFrame>
      <p:sp>
        <p:nvSpPr>
          <p:cNvPr id="780" name="Google Shape;780;p45"/>
          <p:cNvSpPr txBox="1"/>
          <p:nvPr/>
        </p:nvSpPr>
        <p:spPr>
          <a:xfrm>
            <a:off x="5181600" y="4110250"/>
            <a:ext cx="3404700" cy="52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Cancellations by Fulfillment Type</a:t>
            </a:r>
            <a:endParaRPr b="1" sz="1100">
              <a:solidFill>
                <a:schemeClr val="dk1"/>
              </a:solidFill>
            </a:endParaRPr>
          </a:p>
          <a:p>
            <a:pPr indent="0" lvl="0" marL="0" rtl="0" algn="ctr">
              <a:spcBef>
                <a:spcPts val="0"/>
              </a:spcBef>
              <a:spcAft>
                <a:spcPts val="0"/>
              </a:spcAft>
              <a:buNone/>
            </a:pPr>
            <a:r>
              <a:t/>
            </a:r>
            <a:endParaRPr b="1" sz="1100">
              <a:solidFill>
                <a:schemeClr val="dk1"/>
              </a:solidFill>
            </a:endParaRPr>
          </a:p>
        </p:txBody>
      </p:sp>
      <p:pic>
        <p:nvPicPr>
          <p:cNvPr id="781" name="Google Shape;781;p45" title="cancellation_rate_by_fulfillment_type.png"/>
          <p:cNvPicPr preferRelativeResize="0"/>
          <p:nvPr/>
        </p:nvPicPr>
        <p:blipFill>
          <a:blip r:embed="rId3">
            <a:alphaModFix/>
          </a:blip>
          <a:stretch>
            <a:fillRect/>
          </a:stretch>
        </p:blipFill>
        <p:spPr>
          <a:xfrm>
            <a:off x="5919273" y="4457875"/>
            <a:ext cx="2179625" cy="21623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85" name="Shape 785"/>
        <p:cNvGrpSpPr/>
        <p:nvPr/>
      </p:nvGrpSpPr>
      <p:grpSpPr>
        <a:xfrm>
          <a:off x="0" y="0"/>
          <a:ext cx="0" cy="0"/>
          <a:chOff x="0" y="0"/>
          <a:chExt cx="0" cy="0"/>
        </a:xfrm>
      </p:grpSpPr>
      <p:sp>
        <p:nvSpPr>
          <p:cNvPr id="786" name="Google Shape;786;p46"/>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7" name="Google Shape;787;p4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Cance</a:t>
            </a:r>
            <a:r>
              <a:rPr b="1" lang="en"/>
              <a:t>llation</a:t>
            </a:r>
            <a:r>
              <a:rPr lang="en"/>
              <a:t> Rate</a:t>
            </a:r>
            <a:endParaRPr/>
          </a:p>
        </p:txBody>
      </p:sp>
      <p:sp>
        <p:nvSpPr>
          <p:cNvPr id="788" name="Google Shape;788;p46"/>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9" name="Google Shape;789;p46" title="cancellation_rate_by_product_category.png"/>
          <p:cNvPicPr preferRelativeResize="0"/>
          <p:nvPr/>
        </p:nvPicPr>
        <p:blipFill>
          <a:blip r:embed="rId3">
            <a:alphaModFix/>
          </a:blip>
          <a:stretch>
            <a:fillRect/>
          </a:stretch>
        </p:blipFill>
        <p:spPr>
          <a:xfrm>
            <a:off x="185550" y="1495204"/>
            <a:ext cx="2807209" cy="1855611"/>
          </a:xfrm>
          <a:prstGeom prst="rect">
            <a:avLst/>
          </a:prstGeom>
          <a:noFill/>
          <a:ln>
            <a:noFill/>
          </a:ln>
        </p:spPr>
      </p:pic>
      <p:pic>
        <p:nvPicPr>
          <p:cNvPr id="790" name="Google Shape;790;p46" title="cancellation_rate_by_promotion.png"/>
          <p:cNvPicPr preferRelativeResize="0"/>
          <p:nvPr/>
        </p:nvPicPr>
        <p:blipFill>
          <a:blip r:embed="rId4">
            <a:alphaModFix/>
          </a:blip>
          <a:stretch>
            <a:fillRect/>
          </a:stretch>
        </p:blipFill>
        <p:spPr>
          <a:xfrm>
            <a:off x="3131350" y="1494901"/>
            <a:ext cx="2807209" cy="1856232"/>
          </a:xfrm>
          <a:prstGeom prst="rect">
            <a:avLst/>
          </a:prstGeom>
          <a:noFill/>
          <a:ln>
            <a:noFill/>
          </a:ln>
        </p:spPr>
      </p:pic>
      <p:pic>
        <p:nvPicPr>
          <p:cNvPr id="791" name="Google Shape;791;p46" title="cancellation_rate_by_fulfillment_after_promotion.png"/>
          <p:cNvPicPr preferRelativeResize="0"/>
          <p:nvPr/>
        </p:nvPicPr>
        <p:blipFill>
          <a:blip r:embed="rId5">
            <a:alphaModFix/>
          </a:blip>
          <a:stretch>
            <a:fillRect/>
          </a:stretch>
        </p:blipFill>
        <p:spPr>
          <a:xfrm>
            <a:off x="6108200" y="1493818"/>
            <a:ext cx="2807209" cy="1858372"/>
          </a:xfrm>
          <a:prstGeom prst="rect">
            <a:avLst/>
          </a:prstGeom>
          <a:noFill/>
          <a:ln>
            <a:noFill/>
          </a:ln>
        </p:spPr>
      </p:pic>
      <p:pic>
        <p:nvPicPr>
          <p:cNvPr id="792" name="Google Shape;792;p46" title="sales_distribution_cancelled_orders.png"/>
          <p:cNvPicPr preferRelativeResize="0"/>
          <p:nvPr/>
        </p:nvPicPr>
        <p:blipFill>
          <a:blip r:embed="rId6">
            <a:alphaModFix/>
          </a:blip>
          <a:stretch>
            <a:fillRect/>
          </a:stretch>
        </p:blipFill>
        <p:spPr>
          <a:xfrm>
            <a:off x="261750" y="3725625"/>
            <a:ext cx="3550976" cy="2366201"/>
          </a:xfrm>
          <a:prstGeom prst="rect">
            <a:avLst/>
          </a:prstGeom>
          <a:noFill/>
          <a:ln>
            <a:noFill/>
          </a:ln>
        </p:spPr>
      </p:pic>
      <p:sp>
        <p:nvSpPr>
          <p:cNvPr id="793" name="Google Shape;793;p46"/>
          <p:cNvSpPr txBox="1"/>
          <p:nvPr/>
        </p:nvSpPr>
        <p:spPr>
          <a:xfrm>
            <a:off x="4230575" y="4181100"/>
            <a:ext cx="4935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u="sng">
                <a:solidFill>
                  <a:schemeClr val="dk1"/>
                </a:solidFill>
              </a:rPr>
              <a:t>Insights:</a:t>
            </a:r>
            <a:endParaRPr b="1" sz="1800" u="sng">
              <a:solidFill>
                <a:schemeClr val="dk1"/>
              </a:solidFill>
            </a:endParaRPr>
          </a:p>
          <a:p>
            <a:pPr indent="-342900" lvl="0" marL="457200" rtl="0" algn="l">
              <a:spcBef>
                <a:spcPts val="0"/>
              </a:spcBef>
              <a:spcAft>
                <a:spcPts val="0"/>
              </a:spcAft>
              <a:buClr>
                <a:schemeClr val="dk1"/>
              </a:buClr>
              <a:buSzPts val="1800"/>
              <a:buChar char="●"/>
            </a:pPr>
            <a:r>
              <a:rPr b="1" lang="en" sz="1800">
                <a:solidFill>
                  <a:schemeClr val="dk1"/>
                </a:solidFill>
              </a:rPr>
              <a:t>Cancellation Rate</a:t>
            </a:r>
            <a:r>
              <a:rPr lang="en" sz="1800">
                <a:solidFill>
                  <a:schemeClr val="dk1"/>
                </a:solidFill>
              </a:rPr>
              <a:t> seems to be </a:t>
            </a:r>
            <a:r>
              <a:rPr b="1" lang="en" sz="1800">
                <a:solidFill>
                  <a:schemeClr val="dk1"/>
                </a:solidFill>
              </a:rPr>
              <a:t>higher </a:t>
            </a:r>
            <a:r>
              <a:rPr lang="en" sz="1800">
                <a:solidFill>
                  <a:schemeClr val="dk1"/>
                </a:solidFill>
              </a:rPr>
              <a:t>when there is </a:t>
            </a:r>
            <a:r>
              <a:rPr b="1" lang="en" sz="1800">
                <a:solidFill>
                  <a:schemeClr val="dk1"/>
                </a:solidFill>
              </a:rPr>
              <a:t>no promotion is given</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Merchant’s self logistics seem to bring more cancellations - perhaps due to longer delivery time?</a:t>
            </a:r>
            <a:endParaRPr sz="18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797" name="Shape 797"/>
        <p:cNvGrpSpPr/>
        <p:nvPr/>
      </p:nvGrpSpPr>
      <p:grpSpPr>
        <a:xfrm>
          <a:off x="0" y="0"/>
          <a:ext cx="0" cy="0"/>
          <a:chOff x="0" y="0"/>
          <a:chExt cx="0" cy="0"/>
        </a:xfrm>
      </p:grpSpPr>
      <p:sp>
        <p:nvSpPr>
          <p:cNvPr id="798" name="Google Shape;798;p47"/>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9" name="Google Shape;799;p47"/>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Top International</a:t>
            </a:r>
            <a:r>
              <a:rPr b="1" lang="en"/>
              <a:t> Customers</a:t>
            </a:r>
            <a:endParaRPr b="1"/>
          </a:p>
        </p:txBody>
      </p:sp>
      <p:pic>
        <p:nvPicPr>
          <p:cNvPr id="800" name="Google Shape;800;p47" title="top_10_customers.png"/>
          <p:cNvPicPr preferRelativeResize="0"/>
          <p:nvPr/>
        </p:nvPicPr>
        <p:blipFill rotWithShape="1">
          <a:blip r:embed="rId3">
            <a:alphaModFix/>
          </a:blip>
          <a:srcRect b="3079" l="0" r="0" t="-3080"/>
          <a:stretch/>
        </p:blipFill>
        <p:spPr>
          <a:xfrm>
            <a:off x="311700" y="1356875"/>
            <a:ext cx="8229601" cy="4839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04" name="Shape 804"/>
        <p:cNvGrpSpPr/>
        <p:nvPr/>
      </p:nvGrpSpPr>
      <p:grpSpPr>
        <a:xfrm>
          <a:off x="0" y="0"/>
          <a:ext cx="0" cy="0"/>
          <a:chOff x="0" y="0"/>
          <a:chExt cx="0" cy="0"/>
        </a:xfrm>
      </p:grpSpPr>
      <p:sp>
        <p:nvSpPr>
          <p:cNvPr id="805" name="Google Shape;805;p48"/>
          <p:cNvSpPr/>
          <p:nvPr/>
        </p:nvSpPr>
        <p:spPr>
          <a:xfrm>
            <a:off x="102900" y="1761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48"/>
          <p:cNvSpPr txBox="1"/>
          <p:nvPr>
            <p:ph type="title"/>
          </p:nvPr>
        </p:nvSpPr>
        <p:spPr>
          <a:xfrm>
            <a:off x="367575" y="185142"/>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Sales trends</a:t>
            </a:r>
            <a:r>
              <a:rPr b="1" lang="en">
                <a:solidFill>
                  <a:srgbClr val="6AA84F"/>
                </a:solidFill>
              </a:rPr>
              <a:t> </a:t>
            </a:r>
            <a:r>
              <a:rPr b="1" lang="en"/>
              <a:t>based on Colors</a:t>
            </a:r>
            <a:endParaRPr b="1"/>
          </a:p>
        </p:txBody>
      </p:sp>
      <p:sp>
        <p:nvSpPr>
          <p:cNvPr id="807" name="Google Shape;807;p48"/>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8" name="Google Shape;808;p48" title="Screenshot 2025-04-04 222437.png"/>
          <p:cNvPicPr preferRelativeResize="0"/>
          <p:nvPr/>
        </p:nvPicPr>
        <p:blipFill>
          <a:blip r:embed="rId3">
            <a:alphaModFix/>
          </a:blip>
          <a:stretch>
            <a:fillRect/>
          </a:stretch>
        </p:blipFill>
        <p:spPr>
          <a:xfrm>
            <a:off x="204300" y="741275"/>
            <a:ext cx="4562376" cy="2683775"/>
          </a:xfrm>
          <a:prstGeom prst="rect">
            <a:avLst/>
          </a:prstGeom>
          <a:noFill/>
          <a:ln>
            <a:noFill/>
          </a:ln>
        </p:spPr>
      </p:pic>
      <p:pic>
        <p:nvPicPr>
          <p:cNvPr id="809" name="Google Shape;809;p48" title="Screenshot 2025-04-04 230129.png"/>
          <p:cNvPicPr preferRelativeResize="0"/>
          <p:nvPr/>
        </p:nvPicPr>
        <p:blipFill>
          <a:blip r:embed="rId4">
            <a:alphaModFix/>
          </a:blip>
          <a:stretch>
            <a:fillRect/>
          </a:stretch>
        </p:blipFill>
        <p:spPr>
          <a:xfrm>
            <a:off x="136250" y="3747400"/>
            <a:ext cx="4932800" cy="2344425"/>
          </a:xfrm>
          <a:prstGeom prst="rect">
            <a:avLst/>
          </a:prstGeom>
          <a:noFill/>
          <a:ln>
            <a:noFill/>
          </a:ln>
        </p:spPr>
      </p:pic>
      <p:pic>
        <p:nvPicPr>
          <p:cNvPr id="810" name="Google Shape;810;p48" title="Screenshot 2025-04-04 230516.png"/>
          <p:cNvPicPr preferRelativeResize="0"/>
          <p:nvPr/>
        </p:nvPicPr>
        <p:blipFill>
          <a:blip r:embed="rId5">
            <a:alphaModFix/>
          </a:blip>
          <a:stretch>
            <a:fillRect/>
          </a:stretch>
        </p:blipFill>
        <p:spPr>
          <a:xfrm>
            <a:off x="5008725" y="741275"/>
            <a:ext cx="3879450" cy="2683775"/>
          </a:xfrm>
          <a:prstGeom prst="rect">
            <a:avLst/>
          </a:prstGeom>
          <a:noFill/>
          <a:ln>
            <a:noFill/>
          </a:ln>
        </p:spPr>
      </p:pic>
      <p:sp>
        <p:nvSpPr>
          <p:cNvPr id="811" name="Google Shape;811;p48"/>
          <p:cNvSpPr txBox="1"/>
          <p:nvPr/>
        </p:nvSpPr>
        <p:spPr>
          <a:xfrm>
            <a:off x="5069050" y="3857613"/>
            <a:ext cx="398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Top 5 colors contributing to sales</a:t>
            </a:r>
            <a:r>
              <a:rPr lang="en" sz="1800">
                <a:solidFill>
                  <a:schemeClr val="dk1"/>
                </a:solidFill>
              </a:rPr>
              <a: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  Blue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  Green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  Pink</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  Mustard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  Peach</a:t>
            </a:r>
            <a:endParaRPr sz="18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15" name="Shape 815"/>
        <p:cNvGrpSpPr/>
        <p:nvPr/>
      </p:nvGrpSpPr>
      <p:grpSpPr>
        <a:xfrm>
          <a:off x="0" y="0"/>
          <a:ext cx="0" cy="0"/>
          <a:chOff x="0" y="0"/>
          <a:chExt cx="0" cy="0"/>
        </a:xfrm>
      </p:grpSpPr>
      <p:sp>
        <p:nvSpPr>
          <p:cNvPr id="816" name="Google Shape;816;p49"/>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49"/>
          <p:cNvSpPr txBox="1"/>
          <p:nvPr>
            <p:ph type="title"/>
          </p:nvPr>
        </p:nvSpPr>
        <p:spPr>
          <a:xfrm>
            <a:off x="311700" y="3647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2820">
                <a:solidFill>
                  <a:srgbClr val="38761D"/>
                </a:solidFill>
              </a:rPr>
              <a:t>Strategic</a:t>
            </a:r>
            <a:r>
              <a:rPr b="1" lang="en" sz="2820"/>
              <a:t> Recommendations</a:t>
            </a:r>
            <a:endParaRPr sz="2820"/>
          </a:p>
          <a:p>
            <a:pPr indent="0" lvl="0" marL="0" rtl="0" algn="l">
              <a:spcBef>
                <a:spcPts val="0"/>
              </a:spcBef>
              <a:spcAft>
                <a:spcPts val="0"/>
              </a:spcAft>
              <a:buSzPts val="990"/>
              <a:buNone/>
            </a:pPr>
            <a:r>
              <a:t/>
            </a:r>
            <a:endParaRPr sz="1720"/>
          </a:p>
        </p:txBody>
      </p:sp>
      <p:sp>
        <p:nvSpPr>
          <p:cNvPr id="818" name="Google Shape;818;p49"/>
          <p:cNvSpPr txBox="1"/>
          <p:nvPr/>
        </p:nvSpPr>
        <p:spPr>
          <a:xfrm>
            <a:off x="174875" y="1068050"/>
            <a:ext cx="8447700" cy="55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 sz="1720">
                <a:solidFill>
                  <a:schemeClr val="dk1"/>
                </a:solidFill>
              </a:rPr>
              <a:t>1. Optimize Logistics</a:t>
            </a:r>
            <a:endParaRPr b="1"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Use Shiprocket for high-return items (lower costs).</a:t>
            </a:r>
            <a:endParaRPr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Partner with INCREFF for short-term/seasonal needs (e.g., Dupattas in June).</a:t>
            </a:r>
            <a:endParaRPr sz="1720">
              <a:solidFill>
                <a:schemeClr val="dk1"/>
              </a:solidFill>
            </a:endParaRPr>
          </a:p>
          <a:p>
            <a:pPr indent="0" lvl="0" marL="0" rtl="0" algn="l">
              <a:spcBef>
                <a:spcPts val="0"/>
              </a:spcBef>
              <a:spcAft>
                <a:spcPts val="0"/>
              </a:spcAft>
              <a:buClr>
                <a:schemeClr val="dk1"/>
              </a:buClr>
              <a:buSzPts val="990"/>
              <a:buFont typeface="Arial"/>
              <a:buNone/>
            </a:pPr>
            <a:r>
              <a:t/>
            </a:r>
            <a:endParaRPr sz="1720">
              <a:solidFill>
                <a:schemeClr val="dk1"/>
              </a:solidFill>
            </a:endParaRPr>
          </a:p>
          <a:p>
            <a:pPr indent="0" lvl="0" marL="0" rtl="0" algn="l">
              <a:spcBef>
                <a:spcPts val="0"/>
              </a:spcBef>
              <a:spcAft>
                <a:spcPts val="0"/>
              </a:spcAft>
              <a:buClr>
                <a:schemeClr val="dk1"/>
              </a:buClr>
              <a:buSzPts val="990"/>
              <a:buFont typeface="Arial"/>
              <a:buNone/>
            </a:pPr>
            <a:r>
              <a:rPr b="1" lang="en" sz="1720">
                <a:solidFill>
                  <a:schemeClr val="dk1"/>
                </a:solidFill>
              </a:rPr>
              <a:t>2. Inventory Management</a:t>
            </a:r>
            <a:endParaRPr b="1"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Stock More Kurta &amp; Kurta Sets (year-round bestsellers).</a:t>
            </a:r>
            <a:endParaRPr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Focus on Gowns/Tops for higher margins (lower volume, higher profit).</a:t>
            </a:r>
            <a:endParaRPr sz="1720">
              <a:solidFill>
                <a:schemeClr val="dk1"/>
              </a:solidFill>
            </a:endParaRPr>
          </a:p>
          <a:p>
            <a:pPr indent="0" lvl="0" marL="0" rtl="0" algn="l">
              <a:spcBef>
                <a:spcPts val="0"/>
              </a:spcBef>
              <a:spcAft>
                <a:spcPts val="0"/>
              </a:spcAft>
              <a:buClr>
                <a:schemeClr val="dk1"/>
              </a:buClr>
              <a:buSzPts val="990"/>
              <a:buFont typeface="Arial"/>
              <a:buNone/>
            </a:pPr>
            <a:r>
              <a:t/>
            </a:r>
            <a:endParaRPr sz="1720">
              <a:solidFill>
                <a:schemeClr val="dk1"/>
              </a:solidFill>
            </a:endParaRPr>
          </a:p>
          <a:p>
            <a:pPr indent="0" lvl="0" marL="0" rtl="0" algn="l">
              <a:spcBef>
                <a:spcPts val="0"/>
              </a:spcBef>
              <a:spcAft>
                <a:spcPts val="0"/>
              </a:spcAft>
              <a:buClr>
                <a:schemeClr val="dk1"/>
              </a:buClr>
              <a:buSzPts val="990"/>
              <a:buFont typeface="Arial"/>
              <a:buNone/>
            </a:pPr>
            <a:r>
              <a:rPr b="1" lang="en" sz="1720">
                <a:solidFill>
                  <a:schemeClr val="dk1"/>
                </a:solidFill>
              </a:rPr>
              <a:t>3. Reduce Cancellations</a:t>
            </a:r>
            <a:endParaRPr b="1"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Prioritize Amazon Fulfillment for speed-sensitive items.</a:t>
            </a:r>
            <a:endParaRPr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Run Promotions on merchant-fulfilled orders to offset delays.</a:t>
            </a:r>
            <a:endParaRPr sz="1720">
              <a:solidFill>
                <a:schemeClr val="dk1"/>
              </a:solidFill>
            </a:endParaRPr>
          </a:p>
          <a:p>
            <a:pPr indent="0" lvl="0" marL="0" rtl="0" algn="l">
              <a:spcBef>
                <a:spcPts val="0"/>
              </a:spcBef>
              <a:spcAft>
                <a:spcPts val="0"/>
              </a:spcAft>
              <a:buClr>
                <a:schemeClr val="dk1"/>
              </a:buClr>
              <a:buSzPts val="990"/>
              <a:buFont typeface="Arial"/>
              <a:buNone/>
            </a:pPr>
            <a:r>
              <a:t/>
            </a:r>
            <a:endParaRPr sz="1720">
              <a:solidFill>
                <a:schemeClr val="dk1"/>
              </a:solidFill>
            </a:endParaRPr>
          </a:p>
          <a:p>
            <a:pPr indent="0" lvl="0" marL="0" rtl="0" algn="l">
              <a:spcBef>
                <a:spcPts val="0"/>
              </a:spcBef>
              <a:spcAft>
                <a:spcPts val="0"/>
              </a:spcAft>
              <a:buClr>
                <a:schemeClr val="dk1"/>
              </a:buClr>
              <a:buSzPts val="990"/>
              <a:buFont typeface="Arial"/>
              <a:buNone/>
            </a:pPr>
            <a:r>
              <a:rPr b="1" lang="en" sz="1720">
                <a:solidFill>
                  <a:schemeClr val="dk1"/>
                </a:solidFill>
              </a:rPr>
              <a:t>4. Seasonal Marketing</a:t>
            </a:r>
            <a:endParaRPr b="1"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March: Pre-peak campaigns for Kurta Sets (April demand spike).</a:t>
            </a:r>
            <a:endParaRPr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April-May: Push Western Dresses/Tops (summer/wedding season).</a:t>
            </a:r>
            <a:endParaRPr sz="1720">
              <a:solidFill>
                <a:schemeClr val="dk1"/>
              </a:solidFill>
            </a:endParaRPr>
          </a:p>
          <a:p>
            <a:pPr indent="0" lvl="0" marL="0" rtl="0" algn="l">
              <a:spcBef>
                <a:spcPts val="0"/>
              </a:spcBef>
              <a:spcAft>
                <a:spcPts val="0"/>
              </a:spcAft>
              <a:buClr>
                <a:schemeClr val="dk1"/>
              </a:buClr>
              <a:buSzPts val="990"/>
              <a:buFont typeface="Arial"/>
              <a:buNone/>
            </a:pPr>
            <a:r>
              <a:t/>
            </a:r>
            <a:endParaRPr sz="1720">
              <a:solidFill>
                <a:schemeClr val="dk1"/>
              </a:solidFill>
            </a:endParaRPr>
          </a:p>
          <a:p>
            <a:pPr indent="0" lvl="0" marL="0" rtl="0" algn="l">
              <a:spcBef>
                <a:spcPts val="0"/>
              </a:spcBef>
              <a:spcAft>
                <a:spcPts val="0"/>
              </a:spcAft>
              <a:buClr>
                <a:schemeClr val="dk1"/>
              </a:buClr>
              <a:buSzPts val="990"/>
              <a:buFont typeface="Arial"/>
              <a:buNone/>
            </a:pPr>
            <a:r>
              <a:rPr b="1" lang="en" sz="1720">
                <a:solidFill>
                  <a:schemeClr val="dk1"/>
                </a:solidFill>
              </a:rPr>
              <a:t>5. Profit Boosters</a:t>
            </a:r>
            <a:endParaRPr b="1"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Premium Pricing: Market Gowns/Tops as occasion wear.</a:t>
            </a:r>
            <a:endParaRPr sz="1720">
              <a:solidFill>
                <a:schemeClr val="dk1"/>
              </a:solidFill>
            </a:endParaRPr>
          </a:p>
          <a:p>
            <a:pPr indent="-337820" lvl="0" marL="457200" rtl="0" algn="l">
              <a:spcBef>
                <a:spcPts val="0"/>
              </a:spcBef>
              <a:spcAft>
                <a:spcPts val="0"/>
              </a:spcAft>
              <a:buClr>
                <a:schemeClr val="dk1"/>
              </a:buClr>
              <a:buSzPts val="1720"/>
              <a:buChar char="●"/>
            </a:pPr>
            <a:r>
              <a:rPr lang="en" sz="1720">
                <a:solidFill>
                  <a:schemeClr val="dk1"/>
                </a:solidFill>
              </a:rPr>
              <a:t> Leverage Top Colors: Blue, Green, Pink in ads &amp; displays.</a:t>
            </a:r>
            <a:endParaRPr sz="18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22" name="Shape 822"/>
        <p:cNvGrpSpPr/>
        <p:nvPr/>
      </p:nvGrpSpPr>
      <p:grpSpPr>
        <a:xfrm>
          <a:off x="0" y="0"/>
          <a:ext cx="0" cy="0"/>
          <a:chOff x="0" y="0"/>
          <a:chExt cx="0" cy="0"/>
        </a:xfrm>
      </p:grpSpPr>
      <p:sp>
        <p:nvSpPr>
          <p:cNvPr id="823" name="Google Shape;823;p50"/>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4" name="Google Shape;824;p50"/>
          <p:cNvSpPr txBox="1"/>
          <p:nvPr>
            <p:ph type="title"/>
          </p:nvPr>
        </p:nvSpPr>
        <p:spPr>
          <a:xfrm>
            <a:off x="311700" y="1474833"/>
            <a:ext cx="8520600" cy="261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38761D"/>
                </a:solidFill>
              </a:rPr>
              <a:t>Tha</a:t>
            </a:r>
            <a:r>
              <a:rPr b="1" lang="en"/>
              <a:t>nks</a:t>
            </a:r>
            <a:endParaRPr b="1"/>
          </a:p>
        </p:txBody>
      </p:sp>
      <p:sp>
        <p:nvSpPr>
          <p:cNvPr id="825" name="Google Shape;825;p50"/>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2800"/>
              <a:t> LUMIGRAPH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5" name="Shape 105"/>
        <p:cNvGrpSpPr/>
        <p:nvPr/>
      </p:nvGrpSpPr>
      <p:grpSpPr>
        <a:xfrm>
          <a:off x="0" y="0"/>
          <a:ext cx="0" cy="0"/>
          <a:chOff x="0" y="0"/>
          <a:chExt cx="0" cy="0"/>
        </a:xfrm>
      </p:grpSpPr>
      <p:sp>
        <p:nvSpPr>
          <p:cNvPr id="106" name="Google Shape;106;p16"/>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6"/>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a:solidFill>
                  <a:srgbClr val="38761D"/>
                </a:solidFill>
              </a:rPr>
              <a:t>Data</a:t>
            </a:r>
            <a:r>
              <a:rPr lang="en"/>
              <a:t> Interlinking</a:t>
            </a:r>
            <a:endParaRPr/>
          </a:p>
        </p:txBody>
      </p:sp>
      <p:grpSp>
        <p:nvGrpSpPr>
          <p:cNvPr id="108" name="Google Shape;108;p16"/>
          <p:cNvGrpSpPr/>
          <p:nvPr/>
        </p:nvGrpSpPr>
        <p:grpSpPr>
          <a:xfrm>
            <a:off x="773057" y="1603862"/>
            <a:ext cx="7166985" cy="2994696"/>
            <a:chOff x="2062188" y="814750"/>
            <a:chExt cx="5019600" cy="2629925"/>
          </a:xfrm>
        </p:grpSpPr>
        <p:sp>
          <p:nvSpPr>
            <p:cNvPr id="109" name="Google Shape;109;p16"/>
            <p:cNvSpPr txBox="1"/>
            <p:nvPr/>
          </p:nvSpPr>
          <p:spPr>
            <a:xfrm>
              <a:off x="3056574" y="1684575"/>
              <a:ext cx="4019100" cy="8760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t>Time-based attributes </a:t>
              </a:r>
              <a:r>
                <a:rPr lang="en" sz="1600"/>
                <a:t>allow monthly or seasonal trend analysis.</a:t>
              </a:r>
              <a:endParaRPr sz="1600"/>
            </a:p>
          </p:txBody>
        </p:sp>
        <p:sp>
          <p:nvSpPr>
            <p:cNvPr id="110" name="Google Shape;110;p16"/>
            <p:cNvSpPr txBox="1"/>
            <p:nvPr/>
          </p:nvSpPr>
          <p:spPr>
            <a:xfrm>
              <a:off x="3056574" y="2563275"/>
              <a:ext cx="4019100" cy="8814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t>Fulfillment &amp; platform metrics</a:t>
              </a:r>
              <a:r>
                <a:rPr lang="en" sz="1600"/>
                <a:t> enable operational comparison.</a:t>
              </a:r>
              <a:endParaRPr sz="1600">
                <a:solidFill>
                  <a:srgbClr val="000000"/>
                </a:solidFill>
              </a:endParaRPr>
            </a:p>
          </p:txBody>
        </p:sp>
        <p:sp>
          <p:nvSpPr>
            <p:cNvPr id="111" name="Google Shape;111;p16"/>
            <p:cNvSpPr txBox="1"/>
            <p:nvPr/>
          </p:nvSpPr>
          <p:spPr>
            <a:xfrm>
              <a:off x="2062188" y="814750"/>
              <a:ext cx="937200" cy="864600"/>
            </a:xfrm>
            <a:prstGeom prst="rect">
              <a:avLst/>
            </a:prstGeom>
            <a:noFill/>
            <a:ln cap="flat" cmpd="sng" w="9525">
              <a:solidFill>
                <a:srgbClr val="38761D"/>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  </a:t>
              </a:r>
              <a:r>
                <a:rPr lang="en">
                  <a:solidFill>
                    <a:srgbClr val="000000"/>
                  </a:solidFill>
                  <a:latin typeface="Lexend"/>
                  <a:ea typeface="Lexend"/>
                  <a:cs typeface="Lexend"/>
                  <a:sym typeface="Lexend"/>
                </a:rPr>
                <a:t>01</a:t>
              </a:r>
              <a:endParaRPr>
                <a:solidFill>
                  <a:srgbClr val="000000"/>
                </a:solidFill>
                <a:latin typeface="Lexend"/>
                <a:ea typeface="Lexend"/>
                <a:cs typeface="Lexend"/>
                <a:sym typeface="Lexend"/>
              </a:endParaRPr>
            </a:p>
          </p:txBody>
        </p:sp>
        <p:sp>
          <p:nvSpPr>
            <p:cNvPr id="112" name="Google Shape;112;p16"/>
            <p:cNvSpPr txBox="1"/>
            <p:nvPr/>
          </p:nvSpPr>
          <p:spPr>
            <a:xfrm>
              <a:off x="2062188" y="1684575"/>
              <a:ext cx="937200" cy="876000"/>
            </a:xfrm>
            <a:prstGeom prst="rect">
              <a:avLst/>
            </a:prstGeom>
            <a:noFill/>
            <a:ln cap="flat" cmpd="sng" w="9525">
              <a:solidFill>
                <a:srgbClr val="38761D"/>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  </a:t>
              </a:r>
              <a:r>
                <a:rPr lang="en">
                  <a:solidFill>
                    <a:srgbClr val="000000"/>
                  </a:solidFill>
                  <a:latin typeface="Lexend"/>
                  <a:ea typeface="Lexend"/>
                  <a:cs typeface="Lexend"/>
                  <a:sym typeface="Lexend"/>
                </a:rPr>
                <a:t>02</a:t>
              </a:r>
              <a:endParaRPr>
                <a:solidFill>
                  <a:srgbClr val="000000"/>
                </a:solidFill>
                <a:latin typeface="Lexend"/>
                <a:ea typeface="Lexend"/>
                <a:cs typeface="Lexend"/>
                <a:sym typeface="Lexend"/>
              </a:endParaRPr>
            </a:p>
          </p:txBody>
        </p:sp>
        <p:sp>
          <p:nvSpPr>
            <p:cNvPr id="113" name="Google Shape;113;p16"/>
            <p:cNvSpPr txBox="1"/>
            <p:nvPr/>
          </p:nvSpPr>
          <p:spPr>
            <a:xfrm>
              <a:off x="2064738" y="2563275"/>
              <a:ext cx="934800" cy="876000"/>
            </a:xfrm>
            <a:prstGeom prst="rect">
              <a:avLst/>
            </a:prstGeom>
            <a:noFill/>
            <a:ln cap="flat" cmpd="sng" w="9525">
              <a:solidFill>
                <a:srgbClr val="38761D"/>
              </a:solidFill>
              <a:prstDash val="solid"/>
              <a:round/>
              <a:headEnd len="sm" w="sm" type="none"/>
              <a:tailEnd len="sm" w="sm" type="none"/>
            </a:ln>
          </p:spPr>
          <p:txBody>
            <a:bodyPr anchorCtr="0" anchor="ctr" bIns="91425" lIns="0"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  </a:t>
              </a:r>
              <a:r>
                <a:rPr lang="en">
                  <a:solidFill>
                    <a:srgbClr val="000000"/>
                  </a:solidFill>
                  <a:latin typeface="Lexend"/>
                  <a:ea typeface="Lexend"/>
                  <a:cs typeface="Lexend"/>
                  <a:sym typeface="Lexend"/>
                </a:rPr>
                <a:t>03 </a:t>
              </a:r>
              <a:endParaRPr>
                <a:solidFill>
                  <a:srgbClr val="000000"/>
                </a:solidFill>
                <a:latin typeface="Lexend"/>
                <a:ea typeface="Lexend"/>
                <a:cs typeface="Lexend"/>
                <a:sym typeface="Lexend"/>
              </a:endParaRPr>
            </a:p>
          </p:txBody>
        </p:sp>
        <p:cxnSp>
          <p:nvCxnSpPr>
            <p:cNvPr id="114" name="Google Shape;114;p16"/>
            <p:cNvCxnSpPr/>
            <p:nvPr/>
          </p:nvCxnSpPr>
          <p:spPr>
            <a:xfrm>
              <a:off x="2062188" y="1681925"/>
              <a:ext cx="5019600" cy="0"/>
            </a:xfrm>
            <a:prstGeom prst="straightConnector1">
              <a:avLst/>
            </a:prstGeom>
            <a:noFill/>
            <a:ln cap="flat" cmpd="sng" w="9525">
              <a:solidFill>
                <a:srgbClr val="38761D"/>
              </a:solidFill>
              <a:prstDash val="solid"/>
              <a:round/>
              <a:headEnd len="med" w="med" type="none"/>
              <a:tailEnd len="med" w="med" type="none"/>
            </a:ln>
          </p:spPr>
        </p:cxnSp>
        <p:cxnSp>
          <p:nvCxnSpPr>
            <p:cNvPr id="115" name="Google Shape;115;p16"/>
            <p:cNvCxnSpPr/>
            <p:nvPr/>
          </p:nvCxnSpPr>
          <p:spPr>
            <a:xfrm>
              <a:off x="2062188" y="2560600"/>
              <a:ext cx="5019600" cy="0"/>
            </a:xfrm>
            <a:prstGeom prst="straightConnector1">
              <a:avLst/>
            </a:prstGeom>
            <a:noFill/>
            <a:ln cap="flat" cmpd="sng" w="9525">
              <a:solidFill>
                <a:srgbClr val="38761D"/>
              </a:solidFill>
              <a:prstDash val="solid"/>
              <a:round/>
              <a:headEnd len="med" w="med" type="none"/>
              <a:tailEnd len="med" w="med" type="none"/>
            </a:ln>
          </p:spPr>
        </p:cxnSp>
        <p:cxnSp>
          <p:nvCxnSpPr>
            <p:cNvPr id="116" name="Google Shape;116;p16"/>
            <p:cNvCxnSpPr/>
            <p:nvPr/>
          </p:nvCxnSpPr>
          <p:spPr>
            <a:xfrm>
              <a:off x="2062188" y="3441950"/>
              <a:ext cx="5019600" cy="0"/>
            </a:xfrm>
            <a:prstGeom prst="straightConnector1">
              <a:avLst/>
            </a:prstGeom>
            <a:noFill/>
            <a:ln cap="flat" cmpd="sng" w="9525">
              <a:solidFill>
                <a:srgbClr val="38761D"/>
              </a:solidFill>
              <a:prstDash val="solid"/>
              <a:round/>
              <a:headEnd len="med" w="med" type="none"/>
              <a:tailEnd len="med" w="med" type="none"/>
            </a:ln>
          </p:spPr>
        </p:cxnSp>
        <p:sp>
          <p:nvSpPr>
            <p:cNvPr id="117" name="Google Shape;117;p16"/>
            <p:cNvSpPr txBox="1"/>
            <p:nvPr/>
          </p:nvSpPr>
          <p:spPr>
            <a:xfrm>
              <a:off x="3056621" y="814750"/>
              <a:ext cx="4019100" cy="8646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SKU codes</a:t>
              </a:r>
              <a:r>
                <a:rPr lang="en" sz="1600">
                  <a:solidFill>
                    <a:schemeClr val="dk1"/>
                  </a:solidFill>
                </a:rPr>
                <a:t> unify sales, inventory, pricing, and platform data across files.</a:t>
              </a:r>
              <a:endParaRPr sz="3600">
                <a:solidFill>
                  <a:srgbClr val="000000"/>
                </a:solidFill>
                <a:latin typeface="Merriweather"/>
                <a:ea typeface="Merriweather"/>
                <a:cs typeface="Merriweather"/>
                <a:sym typeface="Merriweathe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1" name="Shape 121"/>
        <p:cNvGrpSpPr/>
        <p:nvPr/>
      </p:nvGrpSpPr>
      <p:grpSpPr>
        <a:xfrm>
          <a:off x="0" y="0"/>
          <a:ext cx="0" cy="0"/>
          <a:chOff x="0" y="0"/>
          <a:chExt cx="0" cy="0"/>
        </a:xfrm>
      </p:grpSpPr>
      <p:sp>
        <p:nvSpPr>
          <p:cNvPr id="122" name="Google Shape;122;p17"/>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7"/>
          <p:cNvSpPr txBox="1"/>
          <p:nvPr>
            <p:ph type="title"/>
          </p:nvPr>
        </p:nvSpPr>
        <p:spPr>
          <a:xfrm>
            <a:off x="311700" y="1386675"/>
            <a:ext cx="85206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900">
                <a:solidFill>
                  <a:srgbClr val="38761D"/>
                </a:solidFill>
              </a:rPr>
              <a:t> </a:t>
            </a:r>
            <a:r>
              <a:rPr b="1" lang="en" sz="9300">
                <a:solidFill>
                  <a:srgbClr val="38761D"/>
                </a:solidFill>
              </a:rPr>
              <a:t>       Data </a:t>
            </a:r>
            <a:endParaRPr b="1" sz="9300">
              <a:solidFill>
                <a:srgbClr val="38761D"/>
              </a:solidFill>
            </a:endParaRPr>
          </a:p>
          <a:p>
            <a:pPr indent="0" lvl="0" marL="0" rtl="0" algn="ctr">
              <a:spcBef>
                <a:spcPts val="0"/>
              </a:spcBef>
              <a:spcAft>
                <a:spcPts val="0"/>
              </a:spcAft>
              <a:buClr>
                <a:schemeClr val="dk1"/>
              </a:buClr>
              <a:buSzPts val="1100"/>
              <a:buFont typeface="Arial"/>
              <a:buNone/>
            </a:pPr>
            <a:r>
              <a:rPr b="1" lang="en" sz="9300"/>
              <a:t>Overview</a:t>
            </a:r>
            <a:endParaRPr b="1" sz="9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7" name="Shape 127"/>
        <p:cNvGrpSpPr/>
        <p:nvPr/>
      </p:nvGrpSpPr>
      <p:grpSpPr>
        <a:xfrm>
          <a:off x="0" y="0"/>
          <a:ext cx="0" cy="0"/>
          <a:chOff x="0" y="0"/>
          <a:chExt cx="0" cy="0"/>
        </a:xfrm>
      </p:grpSpPr>
      <p:sp>
        <p:nvSpPr>
          <p:cNvPr id="128" name="Google Shape;128;p18"/>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8"/>
          <p:cNvSpPr txBox="1"/>
          <p:nvPr>
            <p:ph type="title"/>
          </p:nvPr>
        </p:nvSpPr>
        <p:spPr>
          <a:xfrm>
            <a:off x="311700" y="3004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Data</a:t>
            </a:r>
            <a:r>
              <a:rPr lang="en"/>
              <a:t> Overview</a:t>
            </a:r>
            <a:endParaRPr/>
          </a:p>
        </p:txBody>
      </p:sp>
      <p:graphicFrame>
        <p:nvGraphicFramePr>
          <p:cNvPr id="130" name="Google Shape;130;p18"/>
          <p:cNvGraphicFramePr/>
          <p:nvPr/>
        </p:nvGraphicFramePr>
        <p:xfrm>
          <a:off x="205150" y="969425"/>
          <a:ext cx="3000000" cy="3000000"/>
        </p:xfrm>
        <a:graphic>
          <a:graphicData uri="http://schemas.openxmlformats.org/drawingml/2006/table">
            <a:tbl>
              <a:tblPr>
                <a:noFill/>
                <a:tableStyleId>{53C35AB4-0679-4F63-9E34-EE4C57A285E9}</a:tableStyleId>
              </a:tblPr>
              <a:tblGrid>
                <a:gridCol w="2183425"/>
                <a:gridCol w="2183425"/>
                <a:gridCol w="2183425"/>
                <a:gridCol w="2183425"/>
              </a:tblGrid>
              <a:tr h="584050">
                <a:tc>
                  <a:txBody>
                    <a:bodyPr/>
                    <a:lstStyle/>
                    <a:p>
                      <a:pPr indent="0" lvl="0" marL="0" rtl="0" algn="l">
                        <a:spcBef>
                          <a:spcPts val="0"/>
                        </a:spcBef>
                        <a:spcAft>
                          <a:spcPts val="0"/>
                        </a:spcAft>
                        <a:buNone/>
                      </a:pPr>
                      <a:r>
                        <a:rPr b="1" lang="en"/>
                        <a:t>Dataset Name</a:t>
                      </a:r>
                      <a:endParaRPr b="1"/>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b="1" lang="en"/>
                        <a:t>Shape (Rows, Columns)</a:t>
                      </a:r>
                      <a:endParaRPr b="1"/>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b="1" lang="en"/>
                        <a:t>Key Features</a:t>
                      </a:r>
                      <a:endParaRPr b="1"/>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b="1" lang="en"/>
                        <a:t>Missing Values</a:t>
                      </a:r>
                      <a:endParaRPr b="1"/>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788500">
                <a:tc>
                  <a:txBody>
                    <a:bodyPr/>
                    <a:lstStyle/>
                    <a:p>
                      <a:pPr indent="0" lvl="0" marL="0" rtl="0" algn="l">
                        <a:spcBef>
                          <a:spcPts val="0"/>
                        </a:spcBef>
                        <a:spcAft>
                          <a:spcPts val="0"/>
                        </a:spcAft>
                        <a:buNone/>
                      </a:pPr>
                      <a:r>
                        <a:rPr lang="en"/>
                        <a:t>Amazon Sale Report</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128,975, 23)</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Orders, SKUs, Fulfillment,Sales,Shipping</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Promotion_IDs (49,153)</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788500">
                <a:tc>
                  <a:txBody>
                    <a:bodyPr/>
                    <a:lstStyle/>
                    <a:p>
                      <a:pPr indent="0" lvl="0" marL="0" rtl="0" algn="l">
                        <a:spcBef>
                          <a:spcPts val="0"/>
                        </a:spcBef>
                        <a:spcAft>
                          <a:spcPts val="0"/>
                        </a:spcAft>
                        <a:buNone/>
                      </a:pPr>
                      <a:r>
                        <a:rPr lang="en"/>
                        <a:t>Cloud Warehouse Comparison Chart</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(50,4)</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Performance of Shiprocket vs. INCREFF</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Shiprocket (29), INCREFF (22)</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788500">
                <a:tc>
                  <a:txBody>
                    <a:bodyPr/>
                    <a:lstStyle/>
                    <a:p>
                      <a:pPr indent="0" lvl="0" marL="0" rtl="0" algn="l">
                        <a:spcBef>
                          <a:spcPts val="0"/>
                        </a:spcBef>
                        <a:spcAft>
                          <a:spcPts val="0"/>
                        </a:spcAft>
                        <a:buNone/>
                      </a:pPr>
                      <a:r>
                        <a:rPr lang="en"/>
                        <a:t>Expense IIGF</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(Varies)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Revenue &amp; expenses from e-commerce sales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Some missing financial records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584050">
                <a:tc>
                  <a:txBody>
                    <a:bodyPr/>
                    <a:lstStyle/>
                    <a:p>
                      <a:pPr indent="0" lvl="0" marL="0" rtl="0" algn="l">
                        <a:spcBef>
                          <a:spcPts val="0"/>
                        </a:spcBef>
                        <a:spcAft>
                          <a:spcPts val="0"/>
                        </a:spcAft>
                        <a:buNone/>
                      </a:pPr>
                      <a:r>
                        <a:rPr lang="en"/>
                        <a:t>International Sale Report</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(Varies)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Global sales, SKUs, customers, pricing</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Missing values in product details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584050">
                <a:tc>
                  <a:txBody>
                    <a:bodyPr/>
                    <a:lstStyle/>
                    <a:p>
                      <a:pPr indent="0" lvl="0" marL="0" rtl="0" algn="l">
                        <a:spcBef>
                          <a:spcPts val="0"/>
                        </a:spcBef>
                        <a:spcAft>
                          <a:spcPts val="0"/>
                        </a:spcAft>
                        <a:buNone/>
                      </a:pPr>
                      <a:r>
                        <a:rPr lang="en"/>
                        <a:t>May-2022 Sales Data</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(Varies)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Monthly e-commerce sales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Some missing product attributes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788500">
                <a:tc>
                  <a:txBody>
                    <a:bodyPr/>
                    <a:lstStyle/>
                    <a:p>
                      <a:pPr indent="0" lvl="0" marL="0" rtl="0" algn="l">
                        <a:spcBef>
                          <a:spcPts val="0"/>
                        </a:spcBef>
                        <a:spcAft>
                          <a:spcPts val="0"/>
                        </a:spcAft>
                        <a:buNone/>
                      </a:pPr>
                      <a:r>
                        <a:rPr lang="en"/>
                        <a:t>P &amp; L March 2021</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(Varies)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Profit/Loss details across e-commerce platforms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Stock levels, pricing gaps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584050">
                <a:tc>
                  <a:txBody>
                    <a:bodyPr/>
                    <a:lstStyle/>
                    <a:p>
                      <a:pPr indent="0" lvl="0" marL="0" rtl="0" algn="l">
                        <a:spcBef>
                          <a:spcPts val="0"/>
                        </a:spcBef>
                        <a:spcAft>
                          <a:spcPts val="0"/>
                        </a:spcAft>
                        <a:buNone/>
                      </a:pPr>
                      <a:r>
                        <a:rPr lang="en"/>
                        <a:t>Sale Report</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(Varies)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SKU tracking, product details, stock, colors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Product details missing in some cases</a:t>
                      </a:r>
                      <a:endParaRPr/>
                    </a:p>
                  </a:txBody>
                  <a:tcPr marT="91425" marB="91425" marR="91425" marL="91425">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4" name="Shape 134"/>
        <p:cNvGrpSpPr/>
        <p:nvPr/>
      </p:nvGrpSpPr>
      <p:grpSpPr>
        <a:xfrm>
          <a:off x="0" y="0"/>
          <a:ext cx="0" cy="0"/>
          <a:chOff x="0" y="0"/>
          <a:chExt cx="0" cy="0"/>
        </a:xfrm>
      </p:grpSpPr>
      <p:sp>
        <p:nvSpPr>
          <p:cNvPr id="135" name="Google Shape;135;p19"/>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9"/>
          <p:cNvSpPr txBox="1"/>
          <p:nvPr>
            <p:ph type="title"/>
          </p:nvPr>
        </p:nvSpPr>
        <p:spPr>
          <a:xfrm>
            <a:off x="311700" y="30041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Data</a:t>
            </a:r>
            <a:r>
              <a:rPr lang="en"/>
              <a:t> Overview</a:t>
            </a:r>
            <a:endParaRPr/>
          </a:p>
        </p:txBody>
      </p:sp>
      <p:sp>
        <p:nvSpPr>
          <p:cNvPr id="137" name="Google Shape;137;p19"/>
          <p:cNvSpPr txBox="1"/>
          <p:nvPr/>
        </p:nvSpPr>
        <p:spPr>
          <a:xfrm>
            <a:off x="548650" y="1163850"/>
            <a:ext cx="8362800" cy="5073600"/>
          </a:xfrm>
          <a:prstGeom prst="rect">
            <a:avLst/>
          </a:prstGeom>
          <a:noFill/>
          <a:ln cap="flat" cmpd="sng" w="9525">
            <a:solidFill>
              <a:srgbClr val="0B713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600">
                <a:solidFill>
                  <a:srgbClr val="38761D"/>
                </a:solidFill>
              </a:rPr>
              <a:t> Key Insights from Data</a:t>
            </a:r>
            <a:endParaRPr b="1" sz="1600">
              <a:solidFill>
                <a:srgbClr val="38761D"/>
              </a:solidFill>
            </a:endParaRPr>
          </a:p>
          <a:p>
            <a:pPr indent="-330200" lvl="0" marL="457200" rtl="0" algn="l">
              <a:lnSpc>
                <a:spcPct val="115000"/>
              </a:lnSpc>
              <a:spcBef>
                <a:spcPts val="1200"/>
              </a:spcBef>
              <a:spcAft>
                <a:spcPts val="0"/>
              </a:spcAft>
              <a:buClr>
                <a:schemeClr val="dk1"/>
              </a:buClr>
              <a:buSzPts val="1600"/>
              <a:buChar char="●"/>
            </a:pPr>
            <a:r>
              <a:rPr lang="en" sz="1600">
                <a:solidFill>
                  <a:schemeClr val="dk1"/>
                </a:solidFill>
              </a:rPr>
              <a:t>The </a:t>
            </a:r>
            <a:r>
              <a:rPr b="1" lang="en" sz="1600">
                <a:solidFill>
                  <a:schemeClr val="dk1"/>
                </a:solidFill>
              </a:rPr>
              <a:t>Amazon Sale Report</a:t>
            </a:r>
            <a:r>
              <a:rPr lang="en" sz="1600">
                <a:solidFill>
                  <a:schemeClr val="dk1"/>
                </a:solidFill>
              </a:rPr>
              <a:t> has </a:t>
            </a:r>
            <a:r>
              <a:rPr b="1" lang="en" sz="1600">
                <a:solidFill>
                  <a:schemeClr val="dk1"/>
                </a:solidFill>
              </a:rPr>
              <a:t>128,975 records</a:t>
            </a:r>
            <a:r>
              <a:rPr lang="en" sz="1600">
                <a:solidFill>
                  <a:schemeClr val="dk1"/>
                </a:solidFill>
              </a:rPr>
              <a:t> with </a:t>
            </a:r>
            <a:r>
              <a:rPr b="1" lang="en" sz="1600">
                <a:solidFill>
                  <a:schemeClr val="dk1"/>
                </a:solidFill>
              </a:rPr>
              <a:t>23 attributes</a:t>
            </a:r>
            <a:r>
              <a:rPr lang="en" sz="1600">
                <a:solidFill>
                  <a:schemeClr val="dk1"/>
                </a:solidFill>
              </a:rPr>
              <a:t>, capturing order details, fulfillment status, and transaction data.</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The </a:t>
            </a:r>
            <a:r>
              <a:rPr b="1" lang="en" sz="1600">
                <a:solidFill>
                  <a:schemeClr val="dk1"/>
                </a:solidFill>
              </a:rPr>
              <a:t>Cloud Warehouse Comparison Chart</a:t>
            </a:r>
            <a:r>
              <a:rPr lang="en" sz="1600">
                <a:solidFill>
                  <a:schemeClr val="dk1"/>
                </a:solidFill>
              </a:rPr>
              <a:t> contains </a:t>
            </a:r>
            <a:r>
              <a:rPr b="1" lang="en" sz="1600">
                <a:solidFill>
                  <a:schemeClr val="dk1"/>
                </a:solidFill>
              </a:rPr>
              <a:t>performance metrics</a:t>
            </a:r>
            <a:r>
              <a:rPr lang="en" sz="1600">
                <a:solidFill>
                  <a:schemeClr val="dk1"/>
                </a:solidFill>
              </a:rPr>
              <a:t> but has some missing values, especially in </a:t>
            </a:r>
            <a:r>
              <a:rPr b="1" lang="en" sz="1600">
                <a:solidFill>
                  <a:schemeClr val="dk1"/>
                </a:solidFill>
              </a:rPr>
              <a:t>Shiprocket &amp; INCREFF performance data</a:t>
            </a:r>
            <a:r>
              <a:rPr lang="en" sz="1600">
                <a:solidFill>
                  <a:schemeClr val="dk1"/>
                </a:solidFill>
              </a:rPr>
              <a:t>.</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Expense IIGF</a:t>
            </a:r>
            <a:r>
              <a:rPr lang="en" sz="1600">
                <a:solidFill>
                  <a:schemeClr val="dk1"/>
                </a:solidFill>
              </a:rPr>
              <a:t> dataset provides financial tracking but has </a:t>
            </a:r>
            <a:r>
              <a:rPr b="1" lang="en" sz="1600">
                <a:solidFill>
                  <a:schemeClr val="dk1"/>
                </a:solidFill>
              </a:rPr>
              <a:t>some gaps in revenue data</a:t>
            </a:r>
            <a:r>
              <a:rPr lang="en" sz="1600">
                <a:solidFill>
                  <a:schemeClr val="dk1"/>
                </a:solidFill>
              </a:rPr>
              <a:t>.</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International Sales &amp; Monthly Sales Reports</a:t>
            </a:r>
            <a:r>
              <a:rPr lang="en" sz="1600">
                <a:solidFill>
                  <a:schemeClr val="dk1"/>
                </a:solidFill>
              </a:rPr>
              <a:t> track e-commerce transactions across platforms.</a:t>
            </a:r>
            <a:br>
              <a:rPr lang="e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rPr>
              <a:t>Profit &amp; Loss Data (P&amp;L March 2021 &amp; May 2022 )</a:t>
            </a:r>
            <a:r>
              <a:rPr lang="en" sz="1600">
                <a:solidFill>
                  <a:schemeClr val="dk1"/>
                </a:solidFill>
              </a:rPr>
              <a:t> highlights pricing structures and profit margins for different e-commerce websites.</a:t>
            </a:r>
            <a:endParaRPr sz="16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41" name="Shape 141"/>
        <p:cNvGrpSpPr/>
        <p:nvPr/>
      </p:nvGrpSpPr>
      <p:grpSpPr>
        <a:xfrm>
          <a:off x="0" y="0"/>
          <a:ext cx="0" cy="0"/>
          <a:chOff x="0" y="0"/>
          <a:chExt cx="0" cy="0"/>
        </a:xfrm>
      </p:grpSpPr>
      <p:sp>
        <p:nvSpPr>
          <p:cNvPr id="142" name="Google Shape;142;p20"/>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0"/>
          <p:cNvSpPr txBox="1"/>
          <p:nvPr>
            <p:ph type="title"/>
          </p:nvPr>
        </p:nvSpPr>
        <p:spPr>
          <a:xfrm>
            <a:off x="311700" y="1386675"/>
            <a:ext cx="8520600" cy="42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900">
                <a:solidFill>
                  <a:srgbClr val="38761D"/>
                </a:solidFill>
              </a:rPr>
              <a:t> </a:t>
            </a:r>
            <a:r>
              <a:rPr b="1" lang="en" sz="9300">
                <a:solidFill>
                  <a:srgbClr val="38761D"/>
                </a:solidFill>
              </a:rPr>
              <a:t>       Data </a:t>
            </a:r>
            <a:endParaRPr b="1" sz="9300">
              <a:solidFill>
                <a:srgbClr val="38761D"/>
              </a:solidFill>
            </a:endParaRPr>
          </a:p>
          <a:p>
            <a:pPr indent="0" lvl="0" marL="0" rtl="0" algn="l">
              <a:spcBef>
                <a:spcPts val="0"/>
              </a:spcBef>
              <a:spcAft>
                <a:spcPts val="0"/>
              </a:spcAft>
              <a:buClr>
                <a:schemeClr val="dk1"/>
              </a:buClr>
              <a:buSzPts val="1100"/>
              <a:buFont typeface="Arial"/>
              <a:buNone/>
            </a:pPr>
            <a:r>
              <a:rPr b="1" lang="en" sz="9300"/>
              <a:t>Preprocessing</a:t>
            </a:r>
            <a:endParaRPr sz="9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47" name="Shape 147"/>
        <p:cNvGrpSpPr/>
        <p:nvPr/>
      </p:nvGrpSpPr>
      <p:grpSpPr>
        <a:xfrm>
          <a:off x="0" y="0"/>
          <a:ext cx="0" cy="0"/>
          <a:chOff x="0" y="0"/>
          <a:chExt cx="0" cy="0"/>
        </a:xfrm>
      </p:grpSpPr>
      <p:sp>
        <p:nvSpPr>
          <p:cNvPr id="148" name="Google Shape;148;p21"/>
          <p:cNvSpPr/>
          <p:nvPr/>
        </p:nvSpPr>
        <p:spPr>
          <a:xfrm>
            <a:off x="102900" y="99900"/>
            <a:ext cx="8938200" cy="6658200"/>
          </a:xfrm>
          <a:prstGeom prst="rect">
            <a:avLst/>
          </a:prstGeom>
          <a:solidFill>
            <a:srgbClr val="B6D7A8"/>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21"/>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38761D"/>
                </a:solidFill>
              </a:rPr>
              <a:t>Data </a:t>
            </a:r>
            <a:r>
              <a:rPr b="1" lang="en"/>
              <a:t>Preprocessing &amp; Cleaning</a:t>
            </a:r>
            <a:endParaRPr b="1"/>
          </a:p>
        </p:txBody>
      </p:sp>
      <p:sp>
        <p:nvSpPr>
          <p:cNvPr id="150" name="Google Shape;150;p21"/>
          <p:cNvSpPr txBox="1"/>
          <p:nvPr>
            <p:ph idx="1" type="body"/>
          </p:nvPr>
        </p:nvSpPr>
        <p:spPr>
          <a:xfrm>
            <a:off x="311700" y="1536625"/>
            <a:ext cx="5097900" cy="4947900"/>
          </a:xfrm>
          <a:prstGeom prst="rect">
            <a:avLst/>
          </a:prstGeom>
          <a:ln cap="flat" cmpd="sng" w="9525">
            <a:solidFill>
              <a:srgbClr val="0B713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300">
                <a:solidFill>
                  <a:schemeClr val="dk1"/>
                </a:solidFill>
              </a:rPr>
              <a:t>Key Cleaning Steps (Amazon Sales Report)</a:t>
            </a:r>
            <a:endParaRPr b="1"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Cancelled Orders: Set Sale_Amount=0 and Currency="INR".</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Missing Courier_Status: Filled with "Adjustment."</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Missing Currency: Filled with "INR."</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Missing Sale_Amount: Replaced with 0.</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Validation: Checked unique values and statistics.</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Formatted Shipping states and city, corrected </a:t>
            </a:r>
            <a:r>
              <a:rPr lang="en" sz="1300">
                <a:solidFill>
                  <a:schemeClr val="dk1"/>
                </a:solidFill>
              </a:rPr>
              <a:t>misspelled</a:t>
            </a:r>
            <a:r>
              <a:rPr lang="en" sz="1300">
                <a:solidFill>
                  <a:schemeClr val="dk1"/>
                </a:solidFill>
              </a:rPr>
              <a:t> names</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b="1" lang="en" sz="1300">
                <a:solidFill>
                  <a:schemeClr val="dk1"/>
                </a:solidFill>
              </a:rPr>
              <a:t>Key Cleaning Steps (International Sales Report)</a:t>
            </a:r>
            <a:endParaRPr b="1"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Dates: Converted Sale_Date to datetime format.</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Missing Sale_Month: Filled from Sale_Date (36,391 rows).</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Product SKUs: Standardized naming conventions.</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b="1" lang="en" sz="1300">
                <a:solidFill>
                  <a:schemeClr val="dk1"/>
                </a:solidFill>
              </a:rPr>
              <a:t>Key Cleaning Steps (</a:t>
            </a:r>
            <a:r>
              <a:rPr b="1" lang="en" sz="1300">
                <a:solidFill>
                  <a:schemeClr val="dk1"/>
                </a:solidFill>
              </a:rPr>
              <a:t>Warehouse Data Cleaning)</a:t>
            </a:r>
            <a:endParaRPr b="1" sz="1300">
              <a:solidFill>
                <a:schemeClr val="dk1"/>
              </a:solidFill>
            </a:endParaRPr>
          </a:p>
          <a:p>
            <a:pPr indent="0" lvl="0" marL="0" rtl="0" algn="l">
              <a:lnSpc>
                <a:spcPct val="80000"/>
              </a:lnSpc>
              <a:spcBef>
                <a:spcPts val="0"/>
              </a:spcBef>
              <a:spcAft>
                <a:spcPts val="0"/>
              </a:spcAft>
              <a:buNone/>
            </a:pPr>
            <a:r>
              <a:t/>
            </a:r>
            <a:endParaRPr b="1"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Pricing Data: Removed symbols, converted to numeric.</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Operations: Forward-filled process stages.</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KPIs: Dropped incomplete rows.</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Contract Terms: Cleaned clause text.</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b="1" lang="en" sz="1300">
                <a:solidFill>
                  <a:schemeClr val="dk1"/>
                </a:solidFill>
              </a:rPr>
              <a:t>Key Cleaning Steps (</a:t>
            </a:r>
            <a:r>
              <a:rPr b="1" lang="en" sz="1300">
                <a:solidFill>
                  <a:schemeClr val="dk1"/>
                </a:solidFill>
              </a:rPr>
              <a:t>Sales Report)</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Dropped redundant index column.</a:t>
            </a:r>
            <a:endParaRPr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Removed rows with missing Product_SKU (Critical Identifier).</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a:p>
            <a:pPr indent="0" lvl="0" marL="0" rtl="0" algn="l">
              <a:lnSpc>
                <a:spcPct val="80000"/>
              </a:lnSpc>
              <a:spcBef>
                <a:spcPts val="0"/>
              </a:spcBef>
              <a:spcAft>
                <a:spcPts val="0"/>
              </a:spcAft>
              <a:buNone/>
            </a:pPr>
            <a:r>
              <a:rPr b="1" lang="en" sz="1300">
                <a:solidFill>
                  <a:schemeClr val="dk1"/>
                </a:solidFill>
              </a:rPr>
              <a:t>Key Cleaning Steps (P&amp;L Datasets)</a:t>
            </a:r>
            <a:endParaRPr b="1" sz="1300">
              <a:solidFill>
                <a:schemeClr val="dk1"/>
              </a:solidFill>
            </a:endParaRPr>
          </a:p>
          <a:p>
            <a:pPr indent="-311150" lvl="0" marL="457200" rtl="0" algn="l">
              <a:lnSpc>
                <a:spcPct val="80000"/>
              </a:lnSpc>
              <a:spcBef>
                <a:spcPts val="0"/>
              </a:spcBef>
              <a:spcAft>
                <a:spcPts val="0"/>
              </a:spcAft>
              <a:buClr>
                <a:schemeClr val="dk1"/>
              </a:buClr>
              <a:buSzPts val="1300"/>
              <a:buChar char="●"/>
            </a:pPr>
            <a:r>
              <a:rPr lang="en" sz="1300">
                <a:solidFill>
                  <a:schemeClr val="dk1"/>
                </a:solidFill>
              </a:rPr>
              <a:t>No cleaning needed (complete data).</a:t>
            </a:r>
            <a:endParaRPr sz="1300">
              <a:solidFill>
                <a:schemeClr val="dk1"/>
              </a:solidFill>
            </a:endParaRPr>
          </a:p>
          <a:p>
            <a:pPr indent="0" lvl="0" marL="0" rtl="0" algn="l">
              <a:lnSpc>
                <a:spcPct val="80000"/>
              </a:lnSpc>
              <a:spcBef>
                <a:spcPts val="0"/>
              </a:spcBef>
              <a:spcAft>
                <a:spcPts val="0"/>
              </a:spcAft>
              <a:buNone/>
            </a:pPr>
            <a:r>
              <a:t/>
            </a:r>
            <a:endParaRPr sz="1300">
              <a:solidFill>
                <a:schemeClr val="dk1"/>
              </a:solidFill>
            </a:endParaRPr>
          </a:p>
        </p:txBody>
      </p:sp>
      <p:sp>
        <p:nvSpPr>
          <p:cNvPr id="151" name="Google Shape;151;p21"/>
          <p:cNvSpPr txBox="1"/>
          <p:nvPr/>
        </p:nvSpPr>
        <p:spPr>
          <a:xfrm>
            <a:off x="6047400" y="2902375"/>
            <a:ext cx="2632800" cy="2216400"/>
          </a:xfrm>
          <a:prstGeom prst="rect">
            <a:avLst/>
          </a:prstGeom>
          <a:noFill/>
          <a:ln cap="flat" cmpd="sng" w="9525">
            <a:solidFill>
              <a:srgbClr val="0E945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rPr>
              <a:t>Impact of Cleaning</a:t>
            </a:r>
            <a:endParaRPr b="1"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Handled missing/cancelled orders (Amazon).</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Standardized dates &amp; product info (International).</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Structured warehouse data for analysis.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Ensured integrity by dropping invalid rows.</a:t>
            </a:r>
            <a:endParaRPr sz="1200">
              <a:solidFill>
                <a:schemeClr val="dk1"/>
              </a:solidFill>
            </a:endParaRPr>
          </a:p>
        </p:txBody>
      </p:sp>
      <p:cxnSp>
        <p:nvCxnSpPr>
          <p:cNvPr id="152" name="Google Shape;152;p21"/>
          <p:cNvCxnSpPr>
            <a:stCxn id="150" idx="3"/>
            <a:endCxn id="151" idx="1"/>
          </p:cNvCxnSpPr>
          <p:nvPr/>
        </p:nvCxnSpPr>
        <p:spPr>
          <a:xfrm>
            <a:off x="5409600" y="4010575"/>
            <a:ext cx="637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